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9"/>
  </p:notesMasterIdLst>
  <p:sldIdLst>
    <p:sldId id="256" r:id="rId2"/>
    <p:sldId id="257" r:id="rId3"/>
    <p:sldId id="2219" r:id="rId4"/>
    <p:sldId id="2220" r:id="rId5"/>
    <p:sldId id="2221" r:id="rId6"/>
    <p:sldId id="263" r:id="rId7"/>
    <p:sldId id="264" r:id="rId8"/>
    <p:sldId id="2222" r:id="rId9"/>
    <p:sldId id="268" r:id="rId10"/>
    <p:sldId id="261" r:id="rId11"/>
    <p:sldId id="262" r:id="rId12"/>
    <p:sldId id="265" r:id="rId13"/>
    <p:sldId id="267" r:id="rId14"/>
    <p:sldId id="275" r:id="rId15"/>
    <p:sldId id="2218" r:id="rId16"/>
    <p:sldId id="2209" r:id="rId17"/>
    <p:sldId id="258" r:id="rId18"/>
    <p:sldId id="260" r:id="rId19"/>
    <p:sldId id="269" r:id="rId20"/>
    <p:sldId id="2213" r:id="rId21"/>
    <p:sldId id="413" r:id="rId22"/>
    <p:sldId id="2223" r:id="rId23"/>
    <p:sldId id="2217" r:id="rId24"/>
    <p:sldId id="2208" r:id="rId25"/>
    <p:sldId id="284" r:id="rId26"/>
    <p:sldId id="285" r:id="rId27"/>
    <p:sldId id="286" r:id="rId28"/>
  </p:sldIdLst>
  <p:sldSz cx="18288000" cy="10287000"/>
  <p:notesSz cx="6858000" cy="9144000"/>
  <p:embeddedFontLst>
    <p:embeddedFont>
      <p:font typeface="Arimo" panose="020B0604020202020204" pitchFamily="34" charset="0"/>
      <p:regular r:id="rId30"/>
    </p:embeddedFont>
    <p:embeddedFont>
      <p:font typeface="Montserrat" pitchFamily="2" charset="77"/>
      <p:regular r:id="rId31"/>
      <p:bold r:id="rId32"/>
      <p:italic r:id="rId33"/>
      <p:boldItalic r:id="rId34"/>
    </p:embeddedFont>
    <p:embeddedFont>
      <p:font typeface="Montserrat Bold" pitchFamily="2" charset="77"/>
      <p:regular r:id="rId35"/>
      <p:bold r:id="rId36"/>
    </p:embeddedFont>
    <p:embeddedFont>
      <p:font typeface="Segoe UI" panose="020B0502040204020203" pitchFamily="34" charset="0"/>
      <p:regular r:id="rId37"/>
      <p:bold r:id="rId38"/>
      <p:italic r:id="rId39"/>
      <p:boldItalic r:id="rId40"/>
    </p:embeddedFont>
    <p:embeddedFont>
      <p:font typeface="Segoe UI Symbol" panose="020B0502040204020203" pitchFamily="34" charset="0"/>
      <p:regular r:id="rId4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autoAdjust="0"/>
    <p:restoredTop sz="86909" autoAdjust="0"/>
  </p:normalViewPr>
  <p:slideViewPr>
    <p:cSldViewPr>
      <p:cViewPr varScale="1">
        <p:scale>
          <a:sx n="63" d="100"/>
          <a:sy n="63" d="100"/>
        </p:scale>
        <p:origin x="1240" y="68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0.fntdata"/><Relationship Id="rId21" Type="http://schemas.openxmlformats.org/officeDocument/2006/relationships/slide" Target="slides/slide20.xml"/><Relationship Id="rId34" Type="http://schemas.openxmlformats.org/officeDocument/2006/relationships/font" Target="fonts/font5.fntdata"/><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font" Target="fonts/font11.fntdata"/><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2.fntdata"/><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font" Target="fonts/font6.fntdata"/><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4.fntdata"/><Relationship Id="rId38" Type="http://schemas.openxmlformats.org/officeDocument/2006/relationships/font" Target="fonts/font9.fntdata"/><Relationship Id="rId20" Type="http://schemas.openxmlformats.org/officeDocument/2006/relationships/slide" Target="slides/slide19.xml"/><Relationship Id="rId41" Type="http://schemas.openxmlformats.org/officeDocument/2006/relationships/font" Target="fonts/font1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261A251-9195-0742-819D-B19F5F2D67ED}" type="datetimeFigureOut">
              <a:rPr lang="en-US" smtClean="0"/>
              <a:t>10/16/24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26E840C-894D-FF45-901E-28C6EBC8F1A4}" type="slidenum">
              <a:rPr lang="en-US" smtClean="0"/>
              <a:t>‹#›</a:t>
            </a:fld>
            <a:endParaRPr lang="en-US"/>
          </a:p>
        </p:txBody>
      </p:sp>
    </p:spTree>
    <p:extLst>
      <p:ext uri="{BB962C8B-B14F-4D97-AF65-F5344CB8AC3E}">
        <p14:creationId xmlns:p14="http://schemas.microsoft.com/office/powerpoint/2010/main" val="37402201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742950" marR="0" lvl="1" indent="-285750">
              <a:spcBef>
                <a:spcPts val="0"/>
              </a:spcBef>
              <a:spcAft>
                <a:spcPts val="0"/>
              </a:spcAft>
              <a:buFont typeface="Arial" panose="020B0604020202020204" pitchFamily="34" charset="0"/>
              <a:buChar char="•"/>
              <a:tabLst>
                <a:tab pos="914400" algn="l"/>
              </a:tabLst>
            </a:pPr>
            <a:r>
              <a:rPr lang="en-US" sz="1100" dirty="0">
                <a:effectLst/>
                <a:latin typeface="Arial" panose="020B0604020202020204" pitchFamily="34" charset="0"/>
                <a:ea typeface="Calibri" panose="020F0502020204030204" pitchFamily="34" charset="0"/>
                <a:cs typeface="Times New Roman" panose="02020603050405020304" pitchFamily="18" charset="0"/>
              </a:rPr>
              <a:t>Significant others experience more caregiving joy than other relations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spcBef>
                <a:spcPts val="0"/>
              </a:spcBef>
              <a:spcAft>
                <a:spcPts val="0"/>
              </a:spcAft>
              <a:buFont typeface="Arial" panose="020B0604020202020204" pitchFamily="34" charset="0"/>
              <a:buChar char="•"/>
              <a:tabLst>
                <a:tab pos="914400" algn="l"/>
              </a:tabLst>
            </a:pPr>
            <a:r>
              <a:rPr lang="en-US" sz="1100" dirty="0">
                <a:effectLst/>
                <a:latin typeface="Arial" panose="020B0604020202020204" pitchFamily="34" charset="0"/>
                <a:ea typeface="Calibri" panose="020F0502020204030204" pitchFamily="34" charset="0"/>
                <a:cs typeface="Times New Roman" panose="02020603050405020304" pitchFamily="18" charset="0"/>
              </a:rPr>
              <a:t>Sources of positive effects: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1143000" marR="0" lvl="2" indent="-228600">
              <a:spcBef>
                <a:spcPts val="0"/>
              </a:spcBef>
              <a:spcAft>
                <a:spcPts val="0"/>
              </a:spcAft>
              <a:buFont typeface="Segoe UI Symbol" panose="020B0502040204020203" pitchFamily="34" charset="0"/>
              <a:buChar char="⚬"/>
              <a:tabLst>
                <a:tab pos="1371600" algn="l"/>
              </a:tabLst>
            </a:pPr>
            <a:r>
              <a:rPr lang="en-US" sz="1100" dirty="0">
                <a:effectLst/>
                <a:latin typeface="Arial" panose="020B0604020202020204" pitchFamily="34" charset="0"/>
                <a:ea typeface="Calibri" panose="020F0502020204030204" pitchFamily="34" charset="0"/>
                <a:cs typeface="Times New Roman" panose="02020603050405020304" pitchFamily="18" charset="0"/>
              </a:rPr>
              <a:t>Rewards of helping someone in need</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1143000" marR="0" lvl="2" indent="-228600">
              <a:spcBef>
                <a:spcPts val="0"/>
              </a:spcBef>
              <a:spcAft>
                <a:spcPts val="0"/>
              </a:spcAft>
              <a:buFont typeface="Segoe UI Symbol" panose="020B0502040204020203" pitchFamily="34" charset="0"/>
              <a:buChar char="⚬"/>
              <a:tabLst>
                <a:tab pos="1371600" algn="l"/>
              </a:tabLst>
            </a:pPr>
            <a:r>
              <a:rPr lang="en-US" sz="1100" dirty="0">
                <a:effectLst/>
                <a:latin typeface="Arial" panose="020B0604020202020204" pitchFamily="34" charset="0"/>
                <a:ea typeface="Calibri" panose="020F0502020204030204" pitchFamily="34" charset="0"/>
                <a:cs typeface="Times New Roman" panose="02020603050405020304" pitchFamily="18" charset="0"/>
              </a:rPr>
              <a:t>Growth in roles and responsibilities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1143000" marR="0" lvl="2" indent="-228600">
              <a:spcBef>
                <a:spcPts val="0"/>
              </a:spcBef>
              <a:spcAft>
                <a:spcPts val="0"/>
              </a:spcAft>
              <a:buFont typeface="Segoe UI Symbol" panose="020B0502040204020203" pitchFamily="34" charset="0"/>
              <a:buChar char="⚬"/>
              <a:tabLst>
                <a:tab pos="1371600" algn="l"/>
              </a:tabLst>
            </a:pPr>
            <a:r>
              <a:rPr lang="en-US" sz="1100" dirty="0">
                <a:effectLst/>
                <a:latin typeface="Arial" panose="020B0604020202020204" pitchFamily="34" charset="0"/>
                <a:ea typeface="Calibri" panose="020F0502020204030204" pitchFamily="34" charset="0"/>
                <a:cs typeface="Times New Roman" panose="02020603050405020304" pitchFamily="18" charset="0"/>
              </a:rPr>
              <a:t>Benefit-finding</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1600200" marR="0" lvl="3" indent="-228600">
              <a:spcBef>
                <a:spcPts val="0"/>
              </a:spcBef>
              <a:spcAft>
                <a:spcPts val="0"/>
              </a:spcAft>
              <a:buFont typeface="Segoe UI Symbol" panose="020B0502040204020203" pitchFamily="34" charset="0"/>
              <a:buChar char="⚬"/>
              <a:tabLst>
                <a:tab pos="1828800" algn="l"/>
              </a:tabLst>
            </a:pPr>
            <a:r>
              <a:rPr lang="en-US" sz="1100" dirty="0">
                <a:effectLst/>
                <a:latin typeface="Arial" panose="020B0604020202020204" pitchFamily="34" charset="0"/>
                <a:ea typeface="Calibri" panose="020F0502020204030204" pitchFamily="34" charset="0"/>
                <a:cs typeface="Times New Roman" panose="02020603050405020304" pitchFamily="18" charset="0"/>
              </a:rPr>
              <a:t>More time with a loved one</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1600200" marR="0" lvl="3" indent="-228600">
              <a:spcBef>
                <a:spcPts val="0"/>
              </a:spcBef>
              <a:spcAft>
                <a:spcPts val="0"/>
              </a:spcAft>
              <a:buFont typeface="Segoe UI Symbol" panose="020B0502040204020203" pitchFamily="34" charset="0"/>
              <a:buChar char="⚬"/>
              <a:tabLst>
                <a:tab pos="1828800" algn="l"/>
              </a:tabLst>
            </a:pPr>
            <a:r>
              <a:rPr lang="en-US" sz="1100" dirty="0">
                <a:effectLst/>
                <a:latin typeface="Arial" panose="020B0604020202020204" pitchFamily="34" charset="0"/>
                <a:ea typeface="Calibri" panose="020F0502020204030204" pitchFamily="34" charset="0"/>
                <a:cs typeface="Times New Roman" panose="02020603050405020304" pitchFamily="18" charset="0"/>
              </a:rPr>
              <a:t>Meaning and purpose</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1600200" marR="0" lvl="3" indent="-228600">
              <a:spcBef>
                <a:spcPts val="0"/>
              </a:spcBef>
              <a:spcAft>
                <a:spcPts val="0"/>
              </a:spcAft>
              <a:buFont typeface="Segoe UI Symbol" panose="020B0502040204020203" pitchFamily="34" charset="0"/>
              <a:buChar char="⚬"/>
              <a:tabLst>
                <a:tab pos="1828800" algn="l"/>
              </a:tabLst>
            </a:pPr>
            <a:r>
              <a:rPr lang="en-US" sz="1100" dirty="0">
                <a:effectLst/>
                <a:latin typeface="Arial" panose="020B0604020202020204" pitchFamily="34" charset="0"/>
                <a:ea typeface="Calibri" panose="020F0502020204030204" pitchFamily="34" charset="0"/>
                <a:cs typeface="Times New Roman" panose="02020603050405020304" pitchFamily="18" charset="0"/>
              </a:rPr>
              <a:t>Role modeling for the next generation</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FC1C942A-F786-4648-B01B-B522E110E8DF}" type="slidenum">
              <a:rPr lang="en-US" smtClean="0"/>
              <a:t>8</a:t>
            </a:fld>
            <a:endParaRPr lang="en-US"/>
          </a:p>
        </p:txBody>
      </p:sp>
    </p:spTree>
    <p:extLst>
      <p:ext uri="{BB962C8B-B14F-4D97-AF65-F5344CB8AC3E}">
        <p14:creationId xmlns:p14="http://schemas.microsoft.com/office/powerpoint/2010/main" val="31141641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89402" marR="0" lvl="1" indent="-244701" algn="l" defTabSz="914400" rtl="0" eaLnBrk="1" fontAlgn="auto" latinLnBrk="0" hangingPunct="1">
              <a:lnSpc>
                <a:spcPts val="4126"/>
              </a:lnSpc>
              <a:spcBef>
                <a:spcPts val="0"/>
              </a:spcBef>
              <a:spcAft>
                <a:spcPts val="0"/>
              </a:spcAft>
              <a:buClrTx/>
              <a:buSzTx/>
              <a:buFont typeface="Arial"/>
              <a:buChar char="•"/>
              <a:tabLst/>
              <a:defRPr/>
            </a:pPr>
            <a:r>
              <a:rPr lang="en-US" sz="1800" dirty="0">
                <a:effectLst/>
                <a:latin typeface="Arial" panose="020B0604020202020204" pitchFamily="34" charset="0"/>
                <a:ea typeface="Calibri" panose="020F0502020204030204" pitchFamily="34" charset="0"/>
                <a:cs typeface="Times New Roman" panose="02020603050405020304" pitchFamily="18" charset="0"/>
              </a:rPr>
              <a:t>But caregiving also brings high levels of stress, depression, and caregiver burden. There are many reasons for this. First, more intense caregiving such as helping someone with toileting leads to more stress. Second, higher number of hours spent caregiving leads to more stress. Third, caregivers are often juggling other responsibilities such as caring for children, jobs. There are also system level burdens we place on our caregivers. We do not have federal policies that support time off for caregiving. We also have a health care system that ignores the contributions of caregivers. We and other researchers have shown that caregivers feel invisible and ignored by the care teams and want to be better engaged.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489402" lvl="1" indent="-244701">
              <a:lnSpc>
                <a:spcPts val="4126"/>
              </a:lnSpc>
              <a:buFont typeface="Arial"/>
              <a:buChar char="•"/>
            </a:pPr>
            <a:endParaRPr lang="en-US" sz="1200" dirty="0">
              <a:solidFill>
                <a:srgbClr val="000000"/>
              </a:solidFill>
              <a:latin typeface="Montserrat"/>
            </a:endParaRPr>
          </a:p>
          <a:p>
            <a:endParaRPr lang="en-US" dirty="0"/>
          </a:p>
        </p:txBody>
      </p:sp>
      <p:sp>
        <p:nvSpPr>
          <p:cNvPr id="4" name="Slide Number Placeholder 3"/>
          <p:cNvSpPr>
            <a:spLocks noGrp="1"/>
          </p:cNvSpPr>
          <p:nvPr>
            <p:ph type="sldNum" sz="quarter" idx="5"/>
          </p:nvPr>
        </p:nvSpPr>
        <p:spPr/>
        <p:txBody>
          <a:bodyPr/>
          <a:lstStyle/>
          <a:p>
            <a:fld id="{FC1C942A-F786-4648-B01B-B522E110E8DF}" type="slidenum">
              <a:rPr lang="en-US" smtClean="0"/>
              <a:t>9</a:t>
            </a:fld>
            <a:endParaRPr lang="en-US"/>
          </a:p>
        </p:txBody>
      </p:sp>
    </p:spTree>
    <p:extLst>
      <p:ext uri="{BB962C8B-B14F-4D97-AF65-F5344CB8AC3E}">
        <p14:creationId xmlns:p14="http://schemas.microsoft.com/office/powerpoint/2010/main" val="41481597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10/16/24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10/16/24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10/16/24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10/16/24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10/16/24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10/16/24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10/16/24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10/16/24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10/16/24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10/16/24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10/16/24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10/16/24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8.svg"/><Relationship Id="rId7" Type="http://schemas.openxmlformats.org/officeDocument/2006/relationships/image" Target="../media/image32.svg"/><Relationship Id="rId2" Type="http://schemas.openxmlformats.org/officeDocument/2006/relationships/image" Target="../media/image27.png"/><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image" Target="../media/image30.svg"/><Relationship Id="rId4" Type="http://schemas.openxmlformats.org/officeDocument/2006/relationships/image" Target="../media/image2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1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8" Type="http://schemas.openxmlformats.org/officeDocument/2006/relationships/image" Target="../media/image47.png"/><Relationship Id="rId13" Type="http://schemas.openxmlformats.org/officeDocument/2006/relationships/image" Target="../media/image52.svg"/><Relationship Id="rId3" Type="http://schemas.openxmlformats.org/officeDocument/2006/relationships/image" Target="../media/image42.svg"/><Relationship Id="rId7" Type="http://schemas.openxmlformats.org/officeDocument/2006/relationships/image" Target="../media/image46.svg"/><Relationship Id="rId12" Type="http://schemas.openxmlformats.org/officeDocument/2006/relationships/image" Target="../media/image51.png"/><Relationship Id="rId2" Type="http://schemas.openxmlformats.org/officeDocument/2006/relationships/image" Target="../media/image41.png"/><Relationship Id="rId16" Type="http://schemas.openxmlformats.org/officeDocument/2006/relationships/image" Target="../media/image55.png"/><Relationship Id="rId1" Type="http://schemas.openxmlformats.org/officeDocument/2006/relationships/slideLayout" Target="../slideLayouts/slideLayout7.xml"/><Relationship Id="rId6" Type="http://schemas.openxmlformats.org/officeDocument/2006/relationships/image" Target="../media/image45.png"/><Relationship Id="rId11" Type="http://schemas.openxmlformats.org/officeDocument/2006/relationships/image" Target="../media/image50.svg"/><Relationship Id="rId5" Type="http://schemas.openxmlformats.org/officeDocument/2006/relationships/image" Target="../media/image44.svg"/><Relationship Id="rId15" Type="http://schemas.openxmlformats.org/officeDocument/2006/relationships/image" Target="../media/image54.png"/><Relationship Id="rId10" Type="http://schemas.openxmlformats.org/officeDocument/2006/relationships/image" Target="../media/image49.png"/><Relationship Id="rId4" Type="http://schemas.openxmlformats.org/officeDocument/2006/relationships/image" Target="../media/image43.png"/><Relationship Id="rId9" Type="http://schemas.openxmlformats.org/officeDocument/2006/relationships/image" Target="../media/image48.svg"/><Relationship Id="rId14" Type="http://schemas.openxmlformats.org/officeDocument/2006/relationships/image" Target="../media/image53.png"/></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5.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svg"/><Relationship Id="rId3" Type="http://schemas.openxmlformats.org/officeDocument/2006/relationships/image" Target="../media/image6.png"/><Relationship Id="rId7" Type="http://schemas.openxmlformats.org/officeDocument/2006/relationships/image" Target="../media/image10.svg"/><Relationship Id="rId12"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14.svg"/><Relationship Id="rId5" Type="http://schemas.openxmlformats.org/officeDocument/2006/relationships/image" Target="../media/image8.png"/><Relationship Id="rId15" Type="http://schemas.openxmlformats.org/officeDocument/2006/relationships/image" Target="../media/image18.svg"/><Relationship Id="rId10" Type="http://schemas.openxmlformats.org/officeDocument/2006/relationships/image" Target="../media/image13.png"/><Relationship Id="rId4" Type="http://schemas.openxmlformats.org/officeDocument/2006/relationships/image" Target="../media/image7.svg"/><Relationship Id="rId9" Type="http://schemas.openxmlformats.org/officeDocument/2006/relationships/image" Target="../media/image12.svg"/><Relationship Id="rId14" Type="http://schemas.openxmlformats.org/officeDocument/2006/relationships/image" Target="../media/image17.png"/></Relationships>
</file>

<file path=ppt/slides/_rels/slide9.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960C22"/>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9291545" y="729731"/>
            <a:ext cx="13003036" cy="9349828"/>
            <a:chOff x="0" y="0"/>
            <a:chExt cx="4249358" cy="3055499"/>
          </a:xfrm>
        </p:grpSpPr>
        <p:sp>
          <p:nvSpPr>
            <p:cNvPr id="3" name="Freeform 3"/>
            <p:cNvSpPr/>
            <p:nvPr/>
          </p:nvSpPr>
          <p:spPr>
            <a:xfrm>
              <a:off x="10160" y="16510"/>
              <a:ext cx="4226498" cy="3027559"/>
            </a:xfrm>
            <a:custGeom>
              <a:avLst/>
              <a:gdLst/>
              <a:ahLst/>
              <a:cxnLst/>
              <a:rect l="l" t="t" r="r" b="b"/>
              <a:pathLst>
                <a:path w="4226498" h="3027559">
                  <a:moveTo>
                    <a:pt x="4226498" y="3027559"/>
                  </a:moveTo>
                  <a:lnTo>
                    <a:pt x="0" y="3019939"/>
                  </a:lnTo>
                  <a:lnTo>
                    <a:pt x="0" y="1063264"/>
                  </a:lnTo>
                  <a:lnTo>
                    <a:pt x="17780" y="19050"/>
                  </a:lnTo>
                  <a:lnTo>
                    <a:pt x="2105537" y="0"/>
                  </a:lnTo>
                  <a:lnTo>
                    <a:pt x="4207448" y="5080"/>
                  </a:lnTo>
                  <a:close/>
                </a:path>
              </a:pathLst>
            </a:custGeom>
            <a:solidFill>
              <a:srgbClr val="C8102E"/>
            </a:solidFill>
          </p:spPr>
          <p:txBody>
            <a:bodyPr/>
            <a:lstStyle/>
            <a:p>
              <a:pPr algn="ctr"/>
              <a:endParaRPr lang="en-US"/>
            </a:p>
          </p:txBody>
        </p:sp>
        <p:sp>
          <p:nvSpPr>
            <p:cNvPr id="4" name="Freeform 4"/>
            <p:cNvSpPr/>
            <p:nvPr/>
          </p:nvSpPr>
          <p:spPr>
            <a:xfrm>
              <a:off x="-3810" y="0"/>
              <a:ext cx="4255708" cy="3054229"/>
            </a:xfrm>
            <a:custGeom>
              <a:avLst/>
              <a:gdLst/>
              <a:ahLst/>
              <a:cxnLst/>
              <a:rect l="l" t="t" r="r" b="b"/>
              <a:pathLst>
                <a:path w="4255708" h="3054229">
                  <a:moveTo>
                    <a:pt x="4221418" y="21590"/>
                  </a:moveTo>
                  <a:cubicBezTo>
                    <a:pt x="4222688" y="34290"/>
                    <a:pt x="4222688" y="44450"/>
                    <a:pt x="4223958" y="54610"/>
                  </a:cubicBezTo>
                  <a:cubicBezTo>
                    <a:pt x="4226498" y="109649"/>
                    <a:pt x="4227768" y="175261"/>
                    <a:pt x="4230308" y="238530"/>
                  </a:cubicBezTo>
                  <a:cubicBezTo>
                    <a:pt x="4230308" y="329919"/>
                    <a:pt x="4243008" y="2131913"/>
                    <a:pt x="4249358" y="2223302"/>
                  </a:cubicBezTo>
                  <a:cubicBezTo>
                    <a:pt x="4255708" y="2361556"/>
                    <a:pt x="4251898" y="2502154"/>
                    <a:pt x="4251898" y="2640408"/>
                  </a:cubicBezTo>
                  <a:cubicBezTo>
                    <a:pt x="4251898" y="2762260"/>
                    <a:pt x="4253168" y="2874738"/>
                    <a:pt x="4254438" y="2993269"/>
                  </a:cubicBezTo>
                  <a:cubicBezTo>
                    <a:pt x="4254438" y="3014859"/>
                    <a:pt x="4254438" y="3028829"/>
                    <a:pt x="4254438" y="3052959"/>
                  </a:cubicBezTo>
                  <a:cubicBezTo>
                    <a:pt x="4231578" y="3052959"/>
                    <a:pt x="4211258" y="3054229"/>
                    <a:pt x="4182696" y="3052959"/>
                  </a:cubicBezTo>
                  <a:cubicBezTo>
                    <a:pt x="3969149" y="3047879"/>
                    <a:pt x="3752317" y="3054229"/>
                    <a:pt x="3538771" y="3049149"/>
                  </a:cubicBezTo>
                  <a:cubicBezTo>
                    <a:pt x="3410642" y="3045339"/>
                    <a:pt x="3285800" y="3047879"/>
                    <a:pt x="3157672" y="3045339"/>
                  </a:cubicBezTo>
                  <a:cubicBezTo>
                    <a:pt x="3098536" y="3044069"/>
                    <a:pt x="3039400" y="3042799"/>
                    <a:pt x="2980264" y="3041529"/>
                  </a:cubicBezTo>
                  <a:cubicBezTo>
                    <a:pt x="2944125" y="3041529"/>
                    <a:pt x="2911272" y="3042799"/>
                    <a:pt x="2875133" y="3042799"/>
                  </a:cubicBezTo>
                  <a:cubicBezTo>
                    <a:pt x="2783144" y="3041529"/>
                    <a:pt x="2530173" y="3042799"/>
                    <a:pt x="2438184" y="3041529"/>
                  </a:cubicBezTo>
                  <a:cubicBezTo>
                    <a:pt x="2372478" y="3040259"/>
                    <a:pt x="1058345" y="3049149"/>
                    <a:pt x="992638" y="3047879"/>
                  </a:cubicBezTo>
                  <a:cubicBezTo>
                    <a:pt x="976211" y="3047879"/>
                    <a:pt x="956499" y="3049149"/>
                    <a:pt x="940073" y="3049149"/>
                  </a:cubicBezTo>
                  <a:cubicBezTo>
                    <a:pt x="900649" y="3049149"/>
                    <a:pt x="864510" y="3050419"/>
                    <a:pt x="825086" y="3050419"/>
                  </a:cubicBezTo>
                  <a:cubicBezTo>
                    <a:pt x="726526" y="3050419"/>
                    <a:pt x="631251" y="3049149"/>
                    <a:pt x="532691" y="3047879"/>
                  </a:cubicBezTo>
                  <a:cubicBezTo>
                    <a:pt x="473555" y="3046609"/>
                    <a:pt x="414419" y="3045339"/>
                    <a:pt x="358569" y="3044069"/>
                  </a:cubicBezTo>
                  <a:cubicBezTo>
                    <a:pt x="253438" y="3042799"/>
                    <a:pt x="148307" y="3041529"/>
                    <a:pt x="48260" y="3041529"/>
                  </a:cubicBezTo>
                  <a:cubicBezTo>
                    <a:pt x="38100" y="3041529"/>
                    <a:pt x="29210" y="3041529"/>
                    <a:pt x="19050" y="3040259"/>
                  </a:cubicBezTo>
                  <a:cubicBezTo>
                    <a:pt x="10160" y="3038989"/>
                    <a:pt x="5080" y="3032639"/>
                    <a:pt x="7620" y="3023749"/>
                  </a:cubicBezTo>
                  <a:cubicBezTo>
                    <a:pt x="16510" y="2991903"/>
                    <a:pt x="12700" y="2933320"/>
                    <a:pt x="11430" y="2872395"/>
                  </a:cubicBezTo>
                  <a:cubicBezTo>
                    <a:pt x="10160" y="2748200"/>
                    <a:pt x="6350" y="2626348"/>
                    <a:pt x="7620" y="2502154"/>
                  </a:cubicBezTo>
                  <a:cubicBezTo>
                    <a:pt x="5080" y="2347496"/>
                    <a:pt x="0" y="433024"/>
                    <a:pt x="7620" y="276023"/>
                  </a:cubicBezTo>
                  <a:cubicBezTo>
                    <a:pt x="8890" y="245560"/>
                    <a:pt x="7620" y="212754"/>
                    <a:pt x="8890" y="182291"/>
                  </a:cubicBezTo>
                  <a:cubicBezTo>
                    <a:pt x="10160" y="133082"/>
                    <a:pt x="12700" y="79186"/>
                    <a:pt x="13970" y="44450"/>
                  </a:cubicBezTo>
                  <a:cubicBezTo>
                    <a:pt x="13970" y="41910"/>
                    <a:pt x="15240" y="39370"/>
                    <a:pt x="16510" y="38100"/>
                  </a:cubicBezTo>
                  <a:cubicBezTo>
                    <a:pt x="38100" y="35560"/>
                    <a:pt x="66174" y="30480"/>
                    <a:pt x="118740" y="29210"/>
                  </a:cubicBezTo>
                  <a:cubicBezTo>
                    <a:pt x="207444" y="25400"/>
                    <a:pt x="296147" y="22860"/>
                    <a:pt x="388137" y="20320"/>
                  </a:cubicBezTo>
                  <a:cubicBezTo>
                    <a:pt x="450558" y="17780"/>
                    <a:pt x="512979" y="16510"/>
                    <a:pt x="572115" y="13970"/>
                  </a:cubicBezTo>
                  <a:cubicBezTo>
                    <a:pt x="631251" y="11430"/>
                    <a:pt x="693673" y="8890"/>
                    <a:pt x="752809" y="8890"/>
                  </a:cubicBezTo>
                  <a:cubicBezTo>
                    <a:pt x="818515" y="7620"/>
                    <a:pt x="884222" y="10160"/>
                    <a:pt x="949929" y="8890"/>
                  </a:cubicBezTo>
                  <a:cubicBezTo>
                    <a:pt x="1032062" y="8890"/>
                    <a:pt x="2520317" y="6350"/>
                    <a:pt x="2602451" y="5080"/>
                  </a:cubicBezTo>
                  <a:cubicBezTo>
                    <a:pt x="2681299" y="3810"/>
                    <a:pt x="2760147" y="2540"/>
                    <a:pt x="2842280" y="2540"/>
                  </a:cubicBezTo>
                  <a:cubicBezTo>
                    <a:pt x="2976979" y="1270"/>
                    <a:pt x="3108392" y="0"/>
                    <a:pt x="3243091" y="0"/>
                  </a:cubicBezTo>
                  <a:cubicBezTo>
                    <a:pt x="3298941" y="0"/>
                    <a:pt x="3358077" y="2540"/>
                    <a:pt x="3413928" y="2540"/>
                  </a:cubicBezTo>
                  <a:cubicBezTo>
                    <a:pt x="3568339" y="3810"/>
                    <a:pt x="3726034" y="5080"/>
                    <a:pt x="3880445" y="7620"/>
                  </a:cubicBezTo>
                  <a:cubicBezTo>
                    <a:pt x="3962578" y="8890"/>
                    <a:pt x="4044712" y="12700"/>
                    <a:pt x="4126845" y="16510"/>
                  </a:cubicBezTo>
                  <a:cubicBezTo>
                    <a:pt x="4146557" y="16510"/>
                    <a:pt x="4166269" y="16510"/>
                    <a:pt x="4182696" y="16510"/>
                  </a:cubicBezTo>
                  <a:cubicBezTo>
                    <a:pt x="4202368" y="17780"/>
                    <a:pt x="4211258" y="20320"/>
                    <a:pt x="4221418" y="21590"/>
                  </a:cubicBezTo>
                  <a:close/>
                  <a:moveTo>
                    <a:pt x="4231578" y="3036449"/>
                  </a:moveTo>
                  <a:cubicBezTo>
                    <a:pt x="4232848" y="3019939"/>
                    <a:pt x="4234118" y="3007239"/>
                    <a:pt x="4234118" y="2994539"/>
                  </a:cubicBezTo>
                  <a:cubicBezTo>
                    <a:pt x="4232848" y="2863022"/>
                    <a:pt x="4231578" y="2738827"/>
                    <a:pt x="4231578" y="2605259"/>
                  </a:cubicBezTo>
                  <a:cubicBezTo>
                    <a:pt x="4231578" y="2544333"/>
                    <a:pt x="4234118" y="2483408"/>
                    <a:pt x="4232848" y="2422482"/>
                  </a:cubicBezTo>
                  <a:cubicBezTo>
                    <a:pt x="4232848" y="2366243"/>
                    <a:pt x="4231578" y="2307660"/>
                    <a:pt x="4230308" y="2251421"/>
                  </a:cubicBezTo>
                  <a:cubicBezTo>
                    <a:pt x="4225228" y="2164719"/>
                    <a:pt x="4213798" y="369755"/>
                    <a:pt x="4213798" y="283053"/>
                  </a:cubicBezTo>
                  <a:cubicBezTo>
                    <a:pt x="4211258" y="210411"/>
                    <a:pt x="4208718" y="135425"/>
                    <a:pt x="4206178" y="63500"/>
                  </a:cubicBezTo>
                  <a:cubicBezTo>
                    <a:pt x="4204908" y="44450"/>
                    <a:pt x="4203638" y="43180"/>
                    <a:pt x="4172840" y="41910"/>
                  </a:cubicBezTo>
                  <a:cubicBezTo>
                    <a:pt x="4162984" y="41910"/>
                    <a:pt x="4156413" y="41910"/>
                    <a:pt x="4146557" y="40640"/>
                  </a:cubicBezTo>
                  <a:cubicBezTo>
                    <a:pt x="4064424" y="36830"/>
                    <a:pt x="3979005" y="31750"/>
                    <a:pt x="3896872" y="30480"/>
                  </a:cubicBezTo>
                  <a:cubicBezTo>
                    <a:pt x="3696467" y="26670"/>
                    <a:pt x="3492776" y="25400"/>
                    <a:pt x="3292371" y="22860"/>
                  </a:cubicBezTo>
                  <a:cubicBezTo>
                    <a:pt x="3262803" y="22860"/>
                    <a:pt x="3229950" y="22860"/>
                    <a:pt x="3200382" y="22860"/>
                  </a:cubicBezTo>
                  <a:cubicBezTo>
                    <a:pt x="3151101" y="22860"/>
                    <a:pt x="3101821" y="22860"/>
                    <a:pt x="3055827" y="22860"/>
                  </a:cubicBezTo>
                  <a:cubicBezTo>
                    <a:pt x="2950696" y="22860"/>
                    <a:pt x="2845565" y="22860"/>
                    <a:pt x="2743720" y="24130"/>
                  </a:cubicBezTo>
                  <a:cubicBezTo>
                    <a:pt x="2655016" y="25400"/>
                    <a:pt x="1160190" y="29210"/>
                    <a:pt x="1071486" y="29210"/>
                  </a:cubicBezTo>
                  <a:cubicBezTo>
                    <a:pt x="926931" y="29210"/>
                    <a:pt x="782377" y="26670"/>
                    <a:pt x="637822" y="33020"/>
                  </a:cubicBezTo>
                  <a:cubicBezTo>
                    <a:pt x="562259" y="36830"/>
                    <a:pt x="489982" y="36830"/>
                    <a:pt x="417705" y="38100"/>
                  </a:cubicBezTo>
                  <a:cubicBezTo>
                    <a:pt x="292862" y="41910"/>
                    <a:pt x="168020" y="45720"/>
                    <a:pt x="49530" y="50800"/>
                  </a:cubicBezTo>
                  <a:cubicBezTo>
                    <a:pt x="36830" y="50800"/>
                    <a:pt x="34290" y="53340"/>
                    <a:pt x="33020" y="72156"/>
                  </a:cubicBezTo>
                  <a:cubicBezTo>
                    <a:pt x="31750" y="114336"/>
                    <a:pt x="31750" y="156515"/>
                    <a:pt x="30480" y="198694"/>
                  </a:cubicBezTo>
                  <a:cubicBezTo>
                    <a:pt x="29210" y="268993"/>
                    <a:pt x="26670" y="336949"/>
                    <a:pt x="25400" y="407248"/>
                  </a:cubicBezTo>
                  <a:cubicBezTo>
                    <a:pt x="20320" y="482233"/>
                    <a:pt x="26670" y="2314690"/>
                    <a:pt x="29210" y="2389676"/>
                  </a:cubicBezTo>
                  <a:cubicBezTo>
                    <a:pt x="29210" y="2469348"/>
                    <a:pt x="29210" y="2551363"/>
                    <a:pt x="30480" y="2631035"/>
                  </a:cubicBezTo>
                  <a:cubicBezTo>
                    <a:pt x="30480" y="2689618"/>
                    <a:pt x="33020" y="2748200"/>
                    <a:pt x="33020" y="2806782"/>
                  </a:cubicBezTo>
                  <a:cubicBezTo>
                    <a:pt x="33020" y="2870051"/>
                    <a:pt x="33020" y="2933320"/>
                    <a:pt x="31750" y="2994539"/>
                  </a:cubicBezTo>
                  <a:cubicBezTo>
                    <a:pt x="31750" y="2998349"/>
                    <a:pt x="31750" y="3000889"/>
                    <a:pt x="31750" y="3004699"/>
                  </a:cubicBezTo>
                  <a:cubicBezTo>
                    <a:pt x="31750" y="3014859"/>
                    <a:pt x="35560" y="3018669"/>
                    <a:pt x="44450" y="3018669"/>
                  </a:cubicBezTo>
                  <a:cubicBezTo>
                    <a:pt x="72745" y="3018669"/>
                    <a:pt x="118740" y="3019939"/>
                    <a:pt x="161449" y="3019939"/>
                  </a:cubicBezTo>
                  <a:cubicBezTo>
                    <a:pt x="223870" y="3019939"/>
                    <a:pt x="289577" y="3017399"/>
                    <a:pt x="351998" y="3019939"/>
                  </a:cubicBezTo>
                  <a:cubicBezTo>
                    <a:pt x="453843" y="3023749"/>
                    <a:pt x="555689" y="3026289"/>
                    <a:pt x="657534" y="3025019"/>
                  </a:cubicBezTo>
                  <a:cubicBezTo>
                    <a:pt x="723241" y="3023749"/>
                    <a:pt x="785662" y="3026289"/>
                    <a:pt x="851369" y="3026289"/>
                  </a:cubicBezTo>
                  <a:cubicBezTo>
                    <a:pt x="946643" y="3026289"/>
                    <a:pt x="1041918" y="3025019"/>
                    <a:pt x="1137193" y="3026289"/>
                  </a:cubicBezTo>
                  <a:cubicBezTo>
                    <a:pt x="1278462" y="3027559"/>
                    <a:pt x="2829139" y="3017399"/>
                    <a:pt x="2973693" y="3019939"/>
                  </a:cubicBezTo>
                  <a:cubicBezTo>
                    <a:pt x="3036115" y="3021209"/>
                    <a:pt x="3098536" y="3022479"/>
                    <a:pt x="3157672" y="3022479"/>
                  </a:cubicBezTo>
                  <a:cubicBezTo>
                    <a:pt x="3266088" y="3025019"/>
                    <a:pt x="3371219" y="3021209"/>
                    <a:pt x="3479635" y="3025019"/>
                  </a:cubicBezTo>
                  <a:cubicBezTo>
                    <a:pt x="3568339" y="3027559"/>
                    <a:pt x="3657042" y="3027559"/>
                    <a:pt x="3745747" y="3030099"/>
                  </a:cubicBezTo>
                  <a:cubicBezTo>
                    <a:pt x="3877160" y="3033909"/>
                    <a:pt x="4008573" y="3036449"/>
                    <a:pt x="4139987" y="3037719"/>
                  </a:cubicBezTo>
                  <a:cubicBezTo>
                    <a:pt x="4189267" y="3037719"/>
                    <a:pt x="4211258" y="3036449"/>
                    <a:pt x="4231578" y="3036449"/>
                  </a:cubicBezTo>
                  <a:close/>
                </a:path>
              </a:pathLst>
            </a:custGeom>
            <a:solidFill>
              <a:srgbClr val="888B8D"/>
            </a:solidFill>
          </p:spPr>
          <p:txBody>
            <a:bodyPr/>
            <a:lstStyle/>
            <a:p>
              <a:pPr algn="ctr"/>
              <a:endParaRPr lang="en-US"/>
            </a:p>
          </p:txBody>
        </p:sp>
      </p:grpSp>
      <p:grpSp>
        <p:nvGrpSpPr>
          <p:cNvPr id="5" name="Group 5"/>
          <p:cNvGrpSpPr/>
          <p:nvPr/>
        </p:nvGrpSpPr>
        <p:grpSpPr>
          <a:xfrm>
            <a:off x="86012" y="671698"/>
            <a:ext cx="17799702" cy="9503838"/>
            <a:chOff x="0" y="0"/>
            <a:chExt cx="4921861" cy="2452994"/>
          </a:xfrm>
        </p:grpSpPr>
        <p:sp>
          <p:nvSpPr>
            <p:cNvPr id="6" name="Freeform 6"/>
            <p:cNvSpPr/>
            <p:nvPr/>
          </p:nvSpPr>
          <p:spPr>
            <a:xfrm>
              <a:off x="10160" y="16510"/>
              <a:ext cx="4899001" cy="2425054"/>
            </a:xfrm>
            <a:custGeom>
              <a:avLst/>
              <a:gdLst/>
              <a:ahLst/>
              <a:cxnLst/>
              <a:rect l="l" t="t" r="r" b="b"/>
              <a:pathLst>
                <a:path w="4899001" h="2425054">
                  <a:moveTo>
                    <a:pt x="4899001" y="2425054"/>
                  </a:moveTo>
                  <a:lnTo>
                    <a:pt x="0" y="2417434"/>
                  </a:lnTo>
                  <a:lnTo>
                    <a:pt x="0" y="854299"/>
                  </a:lnTo>
                  <a:lnTo>
                    <a:pt x="17780" y="19050"/>
                  </a:lnTo>
                  <a:lnTo>
                    <a:pt x="2440924" y="0"/>
                  </a:lnTo>
                  <a:lnTo>
                    <a:pt x="4879951" y="5080"/>
                  </a:lnTo>
                  <a:close/>
                </a:path>
              </a:pathLst>
            </a:custGeom>
            <a:solidFill>
              <a:srgbClr val="FFFFFF"/>
            </a:solidFill>
          </p:spPr>
          <p:txBody>
            <a:bodyPr/>
            <a:lstStyle/>
            <a:p>
              <a:endParaRPr lang="en-US"/>
            </a:p>
          </p:txBody>
        </p:sp>
        <p:sp>
          <p:nvSpPr>
            <p:cNvPr id="7" name="Freeform 7"/>
            <p:cNvSpPr/>
            <p:nvPr/>
          </p:nvSpPr>
          <p:spPr>
            <a:xfrm>
              <a:off x="-3810" y="0"/>
              <a:ext cx="4928211" cy="2451724"/>
            </a:xfrm>
            <a:custGeom>
              <a:avLst/>
              <a:gdLst/>
              <a:ahLst/>
              <a:cxnLst/>
              <a:rect l="l" t="t" r="r" b="b"/>
              <a:pathLst>
                <a:path w="4928211" h="2451724">
                  <a:moveTo>
                    <a:pt x="4893921" y="21590"/>
                  </a:moveTo>
                  <a:cubicBezTo>
                    <a:pt x="4895191" y="34290"/>
                    <a:pt x="4895191" y="44450"/>
                    <a:pt x="4896461" y="54610"/>
                  </a:cubicBezTo>
                  <a:cubicBezTo>
                    <a:pt x="4899001" y="100327"/>
                    <a:pt x="4900271" y="152437"/>
                    <a:pt x="4902811" y="202685"/>
                  </a:cubicBezTo>
                  <a:cubicBezTo>
                    <a:pt x="4902811" y="275267"/>
                    <a:pt x="4915511" y="1706429"/>
                    <a:pt x="4921861" y="1779010"/>
                  </a:cubicBezTo>
                  <a:cubicBezTo>
                    <a:pt x="4928211" y="1888813"/>
                    <a:pt x="4924401" y="2000478"/>
                    <a:pt x="4924401" y="2110280"/>
                  </a:cubicBezTo>
                  <a:cubicBezTo>
                    <a:pt x="4924401" y="2207056"/>
                    <a:pt x="4925671" y="2296387"/>
                    <a:pt x="4926941" y="2390764"/>
                  </a:cubicBezTo>
                  <a:cubicBezTo>
                    <a:pt x="4926941" y="2412354"/>
                    <a:pt x="4926941" y="2426324"/>
                    <a:pt x="4926941" y="2450454"/>
                  </a:cubicBezTo>
                  <a:cubicBezTo>
                    <a:pt x="4904081" y="2450454"/>
                    <a:pt x="4883761" y="2451724"/>
                    <a:pt x="4853017" y="2450454"/>
                  </a:cubicBezTo>
                  <a:cubicBezTo>
                    <a:pt x="4604804" y="2445374"/>
                    <a:pt x="4352771" y="2451724"/>
                    <a:pt x="4104558" y="2446644"/>
                  </a:cubicBezTo>
                  <a:cubicBezTo>
                    <a:pt x="3955630" y="2442834"/>
                    <a:pt x="3810521" y="2445374"/>
                    <a:pt x="3661593" y="2442834"/>
                  </a:cubicBezTo>
                  <a:cubicBezTo>
                    <a:pt x="3592856" y="2441564"/>
                    <a:pt x="3524121" y="2440294"/>
                    <a:pt x="3455385" y="2439024"/>
                  </a:cubicBezTo>
                  <a:cubicBezTo>
                    <a:pt x="3413379" y="2439024"/>
                    <a:pt x="3375193" y="2440294"/>
                    <a:pt x="3333187" y="2440294"/>
                  </a:cubicBezTo>
                  <a:cubicBezTo>
                    <a:pt x="3226264" y="2439024"/>
                    <a:pt x="2932227" y="2440294"/>
                    <a:pt x="2825304" y="2439024"/>
                  </a:cubicBezTo>
                  <a:cubicBezTo>
                    <a:pt x="2748931" y="2437754"/>
                    <a:pt x="1221464" y="2446644"/>
                    <a:pt x="1145091" y="2445374"/>
                  </a:cubicBezTo>
                  <a:cubicBezTo>
                    <a:pt x="1125997" y="2445374"/>
                    <a:pt x="1103085" y="2446644"/>
                    <a:pt x="1083992" y="2446644"/>
                  </a:cubicBezTo>
                  <a:cubicBezTo>
                    <a:pt x="1038168" y="2446644"/>
                    <a:pt x="996162" y="2447914"/>
                    <a:pt x="950338" y="2447914"/>
                  </a:cubicBezTo>
                  <a:cubicBezTo>
                    <a:pt x="835778" y="2447914"/>
                    <a:pt x="725037" y="2446644"/>
                    <a:pt x="610477" y="2445374"/>
                  </a:cubicBezTo>
                  <a:cubicBezTo>
                    <a:pt x="541741" y="2444104"/>
                    <a:pt x="473005" y="2442834"/>
                    <a:pt x="408088" y="2441564"/>
                  </a:cubicBezTo>
                  <a:cubicBezTo>
                    <a:pt x="285890" y="2440294"/>
                    <a:pt x="163693" y="2439024"/>
                    <a:pt x="48260" y="2439024"/>
                  </a:cubicBezTo>
                  <a:cubicBezTo>
                    <a:pt x="38100" y="2439024"/>
                    <a:pt x="29210" y="2439024"/>
                    <a:pt x="19050" y="2437754"/>
                  </a:cubicBezTo>
                  <a:cubicBezTo>
                    <a:pt x="10160" y="2436484"/>
                    <a:pt x="5080" y="2430134"/>
                    <a:pt x="7620" y="2421244"/>
                  </a:cubicBezTo>
                  <a:cubicBezTo>
                    <a:pt x="16510" y="2389441"/>
                    <a:pt x="12700" y="2342914"/>
                    <a:pt x="11430" y="2294526"/>
                  </a:cubicBezTo>
                  <a:cubicBezTo>
                    <a:pt x="10160" y="2195890"/>
                    <a:pt x="6350" y="2099114"/>
                    <a:pt x="7620" y="2000478"/>
                  </a:cubicBezTo>
                  <a:cubicBezTo>
                    <a:pt x="5080" y="1877647"/>
                    <a:pt x="0" y="357154"/>
                    <a:pt x="7620" y="232462"/>
                  </a:cubicBezTo>
                  <a:cubicBezTo>
                    <a:pt x="8890" y="208269"/>
                    <a:pt x="7620" y="182214"/>
                    <a:pt x="8890" y="158020"/>
                  </a:cubicBezTo>
                  <a:cubicBezTo>
                    <a:pt x="10160" y="118937"/>
                    <a:pt x="12700" y="76133"/>
                    <a:pt x="13970" y="44450"/>
                  </a:cubicBezTo>
                  <a:cubicBezTo>
                    <a:pt x="13970" y="41910"/>
                    <a:pt x="15240" y="39370"/>
                    <a:pt x="16510" y="38100"/>
                  </a:cubicBezTo>
                  <a:cubicBezTo>
                    <a:pt x="38100" y="35560"/>
                    <a:pt x="68226" y="30480"/>
                    <a:pt x="129325" y="29210"/>
                  </a:cubicBezTo>
                  <a:cubicBezTo>
                    <a:pt x="232429" y="25400"/>
                    <a:pt x="335533" y="22860"/>
                    <a:pt x="442456" y="20320"/>
                  </a:cubicBezTo>
                  <a:cubicBezTo>
                    <a:pt x="515010" y="17780"/>
                    <a:pt x="587565" y="16510"/>
                    <a:pt x="656301" y="13970"/>
                  </a:cubicBezTo>
                  <a:cubicBezTo>
                    <a:pt x="725037" y="11430"/>
                    <a:pt x="797592" y="8890"/>
                    <a:pt x="866328" y="8890"/>
                  </a:cubicBezTo>
                  <a:cubicBezTo>
                    <a:pt x="942701" y="7620"/>
                    <a:pt x="1019075" y="10160"/>
                    <a:pt x="1095448" y="8890"/>
                  </a:cubicBezTo>
                  <a:cubicBezTo>
                    <a:pt x="1190915" y="8890"/>
                    <a:pt x="2920771" y="6350"/>
                    <a:pt x="3016238" y="5080"/>
                  </a:cubicBezTo>
                  <a:cubicBezTo>
                    <a:pt x="3107886" y="3810"/>
                    <a:pt x="3199534" y="2540"/>
                    <a:pt x="3295001" y="2540"/>
                  </a:cubicBezTo>
                  <a:cubicBezTo>
                    <a:pt x="3451566" y="1270"/>
                    <a:pt x="3604313" y="0"/>
                    <a:pt x="3760878" y="0"/>
                  </a:cubicBezTo>
                  <a:cubicBezTo>
                    <a:pt x="3825795" y="0"/>
                    <a:pt x="3894531" y="2540"/>
                    <a:pt x="3959448" y="2540"/>
                  </a:cubicBezTo>
                  <a:cubicBezTo>
                    <a:pt x="4138926" y="3810"/>
                    <a:pt x="4322222" y="5080"/>
                    <a:pt x="4501699" y="7620"/>
                  </a:cubicBezTo>
                  <a:cubicBezTo>
                    <a:pt x="4597166" y="8890"/>
                    <a:pt x="4692633" y="12700"/>
                    <a:pt x="4788100" y="16510"/>
                  </a:cubicBezTo>
                  <a:cubicBezTo>
                    <a:pt x="4811012" y="16510"/>
                    <a:pt x="4833924" y="16510"/>
                    <a:pt x="4853017" y="16510"/>
                  </a:cubicBezTo>
                  <a:cubicBezTo>
                    <a:pt x="4874871" y="17780"/>
                    <a:pt x="4883761" y="20320"/>
                    <a:pt x="4893921" y="21590"/>
                  </a:cubicBezTo>
                  <a:close/>
                  <a:moveTo>
                    <a:pt x="4904081" y="2433944"/>
                  </a:moveTo>
                  <a:cubicBezTo>
                    <a:pt x="4905351" y="2417434"/>
                    <a:pt x="4906621" y="2404734"/>
                    <a:pt x="4906621" y="2392034"/>
                  </a:cubicBezTo>
                  <a:cubicBezTo>
                    <a:pt x="4905351" y="2287082"/>
                    <a:pt x="4904081" y="2188446"/>
                    <a:pt x="4904081" y="2082365"/>
                  </a:cubicBezTo>
                  <a:cubicBezTo>
                    <a:pt x="4904081" y="2033977"/>
                    <a:pt x="4906621" y="1985589"/>
                    <a:pt x="4905351" y="1937201"/>
                  </a:cubicBezTo>
                  <a:cubicBezTo>
                    <a:pt x="4905351" y="1892535"/>
                    <a:pt x="4904081" y="1846009"/>
                    <a:pt x="4902811" y="1801343"/>
                  </a:cubicBezTo>
                  <a:cubicBezTo>
                    <a:pt x="4897731" y="1732484"/>
                    <a:pt x="4886301" y="306905"/>
                    <a:pt x="4886301" y="238046"/>
                  </a:cubicBezTo>
                  <a:cubicBezTo>
                    <a:pt x="4883761" y="180353"/>
                    <a:pt x="4881221" y="120798"/>
                    <a:pt x="4878681" y="63500"/>
                  </a:cubicBezTo>
                  <a:cubicBezTo>
                    <a:pt x="4877411" y="44450"/>
                    <a:pt x="4876141" y="43180"/>
                    <a:pt x="4841561" y="41910"/>
                  </a:cubicBezTo>
                  <a:cubicBezTo>
                    <a:pt x="4830105" y="41910"/>
                    <a:pt x="4822468" y="41910"/>
                    <a:pt x="4811012" y="40640"/>
                  </a:cubicBezTo>
                  <a:cubicBezTo>
                    <a:pt x="4715545" y="36830"/>
                    <a:pt x="4616259" y="31750"/>
                    <a:pt x="4520793" y="30480"/>
                  </a:cubicBezTo>
                  <a:cubicBezTo>
                    <a:pt x="4287854" y="26670"/>
                    <a:pt x="4051097" y="25400"/>
                    <a:pt x="3818158" y="22860"/>
                  </a:cubicBezTo>
                  <a:cubicBezTo>
                    <a:pt x="3783790" y="22860"/>
                    <a:pt x="3745603" y="22860"/>
                    <a:pt x="3711235" y="22860"/>
                  </a:cubicBezTo>
                  <a:cubicBezTo>
                    <a:pt x="3653955" y="22860"/>
                    <a:pt x="3596675" y="22860"/>
                    <a:pt x="3543214" y="22860"/>
                  </a:cubicBezTo>
                  <a:cubicBezTo>
                    <a:pt x="3421017" y="22860"/>
                    <a:pt x="3298819" y="22860"/>
                    <a:pt x="3180441" y="24130"/>
                  </a:cubicBezTo>
                  <a:cubicBezTo>
                    <a:pt x="3077336" y="25400"/>
                    <a:pt x="1339843" y="29210"/>
                    <a:pt x="1236739" y="29210"/>
                  </a:cubicBezTo>
                  <a:cubicBezTo>
                    <a:pt x="1068717" y="29210"/>
                    <a:pt x="900696" y="26670"/>
                    <a:pt x="732675" y="33020"/>
                  </a:cubicBezTo>
                  <a:cubicBezTo>
                    <a:pt x="644845" y="36830"/>
                    <a:pt x="560834" y="36830"/>
                    <a:pt x="476824" y="38100"/>
                  </a:cubicBezTo>
                  <a:cubicBezTo>
                    <a:pt x="331714" y="41910"/>
                    <a:pt x="186605" y="45720"/>
                    <a:pt x="49530" y="50800"/>
                  </a:cubicBezTo>
                  <a:cubicBezTo>
                    <a:pt x="36830" y="50800"/>
                    <a:pt x="34290" y="53340"/>
                    <a:pt x="33020" y="70550"/>
                  </a:cubicBezTo>
                  <a:cubicBezTo>
                    <a:pt x="31750" y="104049"/>
                    <a:pt x="31750" y="137548"/>
                    <a:pt x="30480" y="171047"/>
                  </a:cubicBezTo>
                  <a:cubicBezTo>
                    <a:pt x="29210" y="226879"/>
                    <a:pt x="26670" y="280850"/>
                    <a:pt x="25400" y="336682"/>
                  </a:cubicBezTo>
                  <a:cubicBezTo>
                    <a:pt x="20320" y="396237"/>
                    <a:pt x="26670" y="1851592"/>
                    <a:pt x="29210" y="1911146"/>
                  </a:cubicBezTo>
                  <a:cubicBezTo>
                    <a:pt x="29210" y="1974423"/>
                    <a:pt x="29210" y="2039560"/>
                    <a:pt x="30480" y="2102836"/>
                  </a:cubicBezTo>
                  <a:cubicBezTo>
                    <a:pt x="30480" y="2149363"/>
                    <a:pt x="33020" y="2195890"/>
                    <a:pt x="33020" y="2242416"/>
                  </a:cubicBezTo>
                  <a:cubicBezTo>
                    <a:pt x="33020" y="2292665"/>
                    <a:pt x="33020" y="2342914"/>
                    <a:pt x="31750" y="2392034"/>
                  </a:cubicBezTo>
                  <a:cubicBezTo>
                    <a:pt x="31750" y="2395844"/>
                    <a:pt x="31750" y="2398384"/>
                    <a:pt x="31750" y="2402194"/>
                  </a:cubicBezTo>
                  <a:cubicBezTo>
                    <a:pt x="31750" y="2412354"/>
                    <a:pt x="35560" y="2416164"/>
                    <a:pt x="44450" y="2416164"/>
                  </a:cubicBezTo>
                  <a:cubicBezTo>
                    <a:pt x="75864" y="2416164"/>
                    <a:pt x="129325" y="2417434"/>
                    <a:pt x="178968" y="2417434"/>
                  </a:cubicBezTo>
                  <a:cubicBezTo>
                    <a:pt x="251522" y="2417434"/>
                    <a:pt x="327896" y="2414894"/>
                    <a:pt x="400450" y="2417434"/>
                  </a:cubicBezTo>
                  <a:cubicBezTo>
                    <a:pt x="518829" y="2421244"/>
                    <a:pt x="637208" y="2423784"/>
                    <a:pt x="755586" y="2422514"/>
                  </a:cubicBezTo>
                  <a:cubicBezTo>
                    <a:pt x="831960" y="2421244"/>
                    <a:pt x="904515" y="2423784"/>
                    <a:pt x="980888" y="2423784"/>
                  </a:cubicBezTo>
                  <a:cubicBezTo>
                    <a:pt x="1091629" y="2423784"/>
                    <a:pt x="1202371" y="2422514"/>
                    <a:pt x="1313112" y="2423784"/>
                  </a:cubicBezTo>
                  <a:cubicBezTo>
                    <a:pt x="1477315" y="2425054"/>
                    <a:pt x="3279726" y="2414894"/>
                    <a:pt x="3447747" y="2417434"/>
                  </a:cubicBezTo>
                  <a:cubicBezTo>
                    <a:pt x="3520302" y="2418704"/>
                    <a:pt x="3592856" y="2419974"/>
                    <a:pt x="3661593" y="2419974"/>
                  </a:cubicBezTo>
                  <a:cubicBezTo>
                    <a:pt x="3787609" y="2422514"/>
                    <a:pt x="3909806" y="2418704"/>
                    <a:pt x="4035822" y="2422514"/>
                  </a:cubicBezTo>
                  <a:cubicBezTo>
                    <a:pt x="4138926" y="2425054"/>
                    <a:pt x="4242030" y="2425054"/>
                    <a:pt x="4345134" y="2427594"/>
                  </a:cubicBezTo>
                  <a:cubicBezTo>
                    <a:pt x="4497881" y="2431404"/>
                    <a:pt x="4650628" y="2433944"/>
                    <a:pt x="4803374" y="2435214"/>
                  </a:cubicBezTo>
                  <a:cubicBezTo>
                    <a:pt x="4860654" y="2435214"/>
                    <a:pt x="4883761" y="2433944"/>
                    <a:pt x="4904081" y="2433944"/>
                  </a:cubicBezTo>
                  <a:close/>
                </a:path>
              </a:pathLst>
            </a:custGeom>
            <a:solidFill>
              <a:srgbClr val="888B8D"/>
            </a:solidFill>
          </p:spPr>
          <p:txBody>
            <a:bodyPr/>
            <a:lstStyle/>
            <a:p>
              <a:endParaRPr lang="en-US"/>
            </a:p>
          </p:txBody>
        </p:sp>
      </p:grpSp>
      <p:sp>
        <p:nvSpPr>
          <p:cNvPr id="8" name="TextBox 8"/>
          <p:cNvSpPr txBox="1"/>
          <p:nvPr/>
        </p:nvSpPr>
        <p:spPr>
          <a:xfrm>
            <a:off x="393100" y="2350498"/>
            <a:ext cx="16913019" cy="2870338"/>
          </a:xfrm>
          <a:prstGeom prst="rect">
            <a:avLst/>
          </a:prstGeom>
        </p:spPr>
        <p:txBody>
          <a:bodyPr wrap="square" lIns="0" tIns="0" rIns="0" bIns="0" rtlCol="0" anchor="t">
            <a:spAutoFit/>
          </a:bodyPr>
          <a:lstStyle/>
          <a:p>
            <a:pPr algn="ctr">
              <a:lnSpc>
                <a:spcPts val="7643"/>
              </a:lnSpc>
            </a:pPr>
            <a:r>
              <a:rPr lang="en-US" sz="6000" dirty="0">
                <a:solidFill>
                  <a:srgbClr val="000000"/>
                </a:solidFill>
                <a:latin typeface="Montserrat"/>
                <a:ea typeface="Montserrat"/>
                <a:cs typeface="Montserrat"/>
                <a:sym typeface="Montserrat"/>
              </a:rPr>
              <a:t>Developing Culturally Attuned Interventions to Support Caregiving in Cancer</a:t>
            </a:r>
          </a:p>
        </p:txBody>
      </p:sp>
      <p:grpSp>
        <p:nvGrpSpPr>
          <p:cNvPr id="9" name="Group 9"/>
          <p:cNvGrpSpPr/>
          <p:nvPr/>
        </p:nvGrpSpPr>
        <p:grpSpPr>
          <a:xfrm>
            <a:off x="12990576" y="819350"/>
            <a:ext cx="4304356" cy="1455851"/>
            <a:chOff x="0" y="0"/>
            <a:chExt cx="1402204" cy="474264"/>
          </a:xfrm>
        </p:grpSpPr>
        <p:sp>
          <p:nvSpPr>
            <p:cNvPr id="10" name="Freeform 10"/>
            <p:cNvSpPr/>
            <p:nvPr/>
          </p:nvSpPr>
          <p:spPr>
            <a:xfrm>
              <a:off x="0" y="0"/>
              <a:ext cx="1402204" cy="474264"/>
            </a:xfrm>
            <a:custGeom>
              <a:avLst/>
              <a:gdLst/>
              <a:ahLst/>
              <a:cxnLst/>
              <a:rect l="l" t="t" r="r" b="b"/>
              <a:pathLst>
                <a:path w="1402204" h="474264">
                  <a:moveTo>
                    <a:pt x="0" y="0"/>
                  </a:moveTo>
                  <a:lnTo>
                    <a:pt x="1402204" y="0"/>
                  </a:lnTo>
                  <a:lnTo>
                    <a:pt x="1402204" y="474264"/>
                  </a:lnTo>
                  <a:lnTo>
                    <a:pt x="0" y="474264"/>
                  </a:lnTo>
                  <a:close/>
                </a:path>
              </a:pathLst>
            </a:custGeom>
            <a:solidFill>
              <a:srgbClr val="FFFFFF"/>
            </a:solidFill>
          </p:spPr>
          <p:txBody>
            <a:bodyPr/>
            <a:lstStyle/>
            <a:p>
              <a:endParaRPr lang="en-US"/>
            </a:p>
          </p:txBody>
        </p:sp>
        <p:sp>
          <p:nvSpPr>
            <p:cNvPr id="11" name="TextBox 11"/>
            <p:cNvSpPr txBox="1"/>
            <p:nvPr/>
          </p:nvSpPr>
          <p:spPr>
            <a:xfrm>
              <a:off x="0" y="-47625"/>
              <a:ext cx="1402204" cy="521889"/>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a:off x="12916351" y="832488"/>
            <a:ext cx="4304356" cy="1351697"/>
          </a:xfrm>
          <a:custGeom>
            <a:avLst/>
            <a:gdLst/>
            <a:ahLst/>
            <a:cxnLst/>
            <a:rect l="l" t="t" r="r" b="b"/>
            <a:pathLst>
              <a:path w="4304356" h="1351697">
                <a:moveTo>
                  <a:pt x="0" y="0"/>
                </a:moveTo>
                <a:lnTo>
                  <a:pt x="4304356" y="0"/>
                </a:lnTo>
                <a:lnTo>
                  <a:pt x="4304356" y="1351696"/>
                </a:lnTo>
                <a:lnTo>
                  <a:pt x="0" y="1351696"/>
                </a:lnTo>
                <a:lnTo>
                  <a:pt x="0" y="0"/>
                </a:lnTo>
                <a:close/>
              </a:path>
            </a:pathLst>
          </a:custGeom>
          <a:blipFill>
            <a:blip r:embed="rId2"/>
            <a:stretch>
              <a:fillRect l="-3655" r="-3655" b="-2516"/>
            </a:stretch>
          </a:blipFill>
        </p:spPr>
        <p:txBody>
          <a:bodyPr/>
          <a:lstStyle/>
          <a:p>
            <a:endParaRPr lang="en-US"/>
          </a:p>
        </p:txBody>
      </p:sp>
      <p:sp>
        <p:nvSpPr>
          <p:cNvPr id="13" name="TextBox 13"/>
          <p:cNvSpPr txBox="1"/>
          <p:nvPr/>
        </p:nvSpPr>
        <p:spPr>
          <a:xfrm>
            <a:off x="365040" y="6742032"/>
            <a:ext cx="17232459" cy="1383456"/>
          </a:xfrm>
          <a:prstGeom prst="rect">
            <a:avLst/>
          </a:prstGeom>
        </p:spPr>
        <p:txBody>
          <a:bodyPr wrap="square" lIns="0" tIns="0" rIns="0" bIns="0" rtlCol="0" anchor="t">
            <a:spAutoFit/>
          </a:bodyPr>
          <a:lstStyle/>
          <a:p>
            <a:pPr algn="ctr">
              <a:lnSpc>
                <a:spcPts val="5599"/>
              </a:lnSpc>
              <a:spcBef>
                <a:spcPct val="0"/>
              </a:spcBef>
            </a:pPr>
            <a:r>
              <a:rPr lang="en-US" sz="3999" dirty="0">
                <a:solidFill>
                  <a:srgbClr val="000000"/>
                </a:solidFill>
                <a:latin typeface="Montserrat"/>
                <a:ea typeface="Montserrat"/>
                <a:cs typeface="Montserrat"/>
                <a:sym typeface="Montserrat"/>
              </a:rPr>
              <a:t>Ranak Trivedi, PhD, FSBM, FGSA</a:t>
            </a:r>
          </a:p>
          <a:p>
            <a:pPr algn="ctr">
              <a:lnSpc>
                <a:spcPts val="5599"/>
              </a:lnSpc>
              <a:spcBef>
                <a:spcPct val="0"/>
              </a:spcBef>
            </a:pPr>
            <a:r>
              <a:rPr lang="en-US" sz="3999" dirty="0">
                <a:solidFill>
                  <a:srgbClr val="000000"/>
                </a:solidFill>
                <a:latin typeface="Montserrat"/>
                <a:ea typeface="Montserrat"/>
                <a:cs typeface="Montserrat"/>
                <a:sym typeface="Montserrat"/>
              </a:rPr>
              <a:t>MED 275</a:t>
            </a:r>
          </a:p>
        </p:txBody>
      </p:sp>
      <p:sp>
        <p:nvSpPr>
          <p:cNvPr id="14" name="TextBox 14"/>
          <p:cNvSpPr txBox="1"/>
          <p:nvPr/>
        </p:nvSpPr>
        <p:spPr>
          <a:xfrm>
            <a:off x="393100" y="8585894"/>
            <a:ext cx="17232459" cy="1154162"/>
          </a:xfrm>
          <a:prstGeom prst="rect">
            <a:avLst/>
          </a:prstGeom>
        </p:spPr>
        <p:txBody>
          <a:bodyPr wrap="square" lIns="0" tIns="0" rIns="0" bIns="0" rtlCol="0" anchor="t">
            <a:spAutoFit/>
          </a:bodyPr>
          <a:lstStyle/>
          <a:p>
            <a:pPr algn="ctr">
              <a:lnSpc>
                <a:spcPts val="3013"/>
              </a:lnSpc>
            </a:pPr>
            <a:r>
              <a:rPr lang="en-US" sz="2800" dirty="0">
                <a:solidFill>
                  <a:srgbClr val="000000"/>
                </a:solidFill>
                <a:latin typeface="Montserrat"/>
                <a:ea typeface="Montserrat"/>
                <a:cs typeface="Montserrat"/>
                <a:sym typeface="Montserrat"/>
              </a:rPr>
              <a:t>Associate Professor, Department of Psychiatry and Behavioral Sciences, Stanford University</a:t>
            </a:r>
          </a:p>
          <a:p>
            <a:pPr algn="ctr">
              <a:lnSpc>
                <a:spcPts val="3013"/>
              </a:lnSpc>
            </a:pPr>
            <a:r>
              <a:rPr lang="en-US" sz="2800" dirty="0">
                <a:solidFill>
                  <a:srgbClr val="000000"/>
                </a:solidFill>
                <a:latin typeface="Montserrat"/>
                <a:ea typeface="Montserrat"/>
                <a:cs typeface="Montserrat"/>
                <a:sym typeface="Montserrat"/>
              </a:rPr>
              <a:t>Director of Education and Training, Center for Innovation to Implementation, VA Palo Alto</a:t>
            </a:r>
          </a:p>
          <a:p>
            <a:pPr algn="ctr">
              <a:lnSpc>
                <a:spcPts val="3013"/>
              </a:lnSpc>
            </a:pPr>
            <a:r>
              <a:rPr lang="en-US" sz="2800" dirty="0">
                <a:solidFill>
                  <a:srgbClr val="000000"/>
                </a:solidFill>
                <a:latin typeface="Montserrat"/>
                <a:ea typeface="Montserrat"/>
                <a:cs typeface="Montserrat"/>
                <a:sym typeface="Montserrat"/>
              </a:rPr>
              <a:t>Director of Caregiving and Family Systems, Stanford CARE</a:t>
            </a:r>
          </a:p>
        </p:txBody>
      </p:sp>
      <p:sp>
        <p:nvSpPr>
          <p:cNvPr id="16" name="TextBox 13">
            <a:extLst>
              <a:ext uri="{FF2B5EF4-FFF2-40B4-BE49-F238E27FC236}">
                <a16:creationId xmlns:a16="http://schemas.microsoft.com/office/drawing/2014/main" id="{61F60FDF-7E67-BAF8-518C-4F1B67A0E208}"/>
              </a:ext>
            </a:extLst>
          </p:cNvPr>
          <p:cNvSpPr txBox="1"/>
          <p:nvPr/>
        </p:nvSpPr>
        <p:spPr>
          <a:xfrm>
            <a:off x="448215" y="5531046"/>
            <a:ext cx="16913019" cy="669925"/>
          </a:xfrm>
          <a:prstGeom prst="rect">
            <a:avLst/>
          </a:prstGeom>
        </p:spPr>
        <p:txBody>
          <a:bodyPr wrap="square" lIns="0" tIns="0" rIns="0" bIns="0" rtlCol="0" anchor="t">
            <a:spAutoFit/>
          </a:bodyPr>
          <a:lstStyle/>
          <a:p>
            <a:pPr algn="ctr">
              <a:lnSpc>
                <a:spcPts val="5599"/>
              </a:lnSpc>
              <a:spcBef>
                <a:spcPct val="0"/>
              </a:spcBef>
            </a:pPr>
            <a:r>
              <a:rPr lang="en-US" sz="3999" dirty="0">
                <a:solidFill>
                  <a:srgbClr val="000000"/>
                </a:solidFill>
                <a:latin typeface="Montserrat"/>
                <a:ea typeface="Montserrat"/>
                <a:cs typeface="Montserrat"/>
                <a:sym typeface="Montserrat"/>
              </a:rPr>
              <a:t>October 16, 2024</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960C22"/>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8447136" y="464360"/>
            <a:ext cx="13003036" cy="9349828"/>
            <a:chOff x="0" y="0"/>
            <a:chExt cx="4249358" cy="3055499"/>
          </a:xfrm>
        </p:grpSpPr>
        <p:sp>
          <p:nvSpPr>
            <p:cNvPr id="3" name="Freeform 3"/>
            <p:cNvSpPr/>
            <p:nvPr/>
          </p:nvSpPr>
          <p:spPr>
            <a:xfrm>
              <a:off x="10160" y="16510"/>
              <a:ext cx="4226498" cy="3027559"/>
            </a:xfrm>
            <a:custGeom>
              <a:avLst/>
              <a:gdLst/>
              <a:ahLst/>
              <a:cxnLst/>
              <a:rect l="l" t="t" r="r" b="b"/>
              <a:pathLst>
                <a:path w="4226498" h="3027559">
                  <a:moveTo>
                    <a:pt x="4226498" y="3027559"/>
                  </a:moveTo>
                  <a:lnTo>
                    <a:pt x="0" y="3019939"/>
                  </a:lnTo>
                  <a:lnTo>
                    <a:pt x="0" y="1063264"/>
                  </a:lnTo>
                  <a:lnTo>
                    <a:pt x="17780" y="19050"/>
                  </a:lnTo>
                  <a:lnTo>
                    <a:pt x="2105537" y="0"/>
                  </a:lnTo>
                  <a:lnTo>
                    <a:pt x="4207448" y="5080"/>
                  </a:lnTo>
                  <a:close/>
                </a:path>
              </a:pathLst>
            </a:custGeom>
            <a:solidFill>
              <a:srgbClr val="C8102E"/>
            </a:solidFill>
          </p:spPr>
          <p:txBody>
            <a:bodyPr/>
            <a:lstStyle/>
            <a:p>
              <a:endParaRPr lang="en-US"/>
            </a:p>
          </p:txBody>
        </p:sp>
        <p:sp>
          <p:nvSpPr>
            <p:cNvPr id="4" name="Freeform 4"/>
            <p:cNvSpPr/>
            <p:nvPr/>
          </p:nvSpPr>
          <p:spPr>
            <a:xfrm>
              <a:off x="-3810" y="0"/>
              <a:ext cx="4255708" cy="3054229"/>
            </a:xfrm>
            <a:custGeom>
              <a:avLst/>
              <a:gdLst/>
              <a:ahLst/>
              <a:cxnLst/>
              <a:rect l="l" t="t" r="r" b="b"/>
              <a:pathLst>
                <a:path w="4255708" h="3054229">
                  <a:moveTo>
                    <a:pt x="4221418" y="21590"/>
                  </a:moveTo>
                  <a:cubicBezTo>
                    <a:pt x="4222688" y="34290"/>
                    <a:pt x="4222688" y="44450"/>
                    <a:pt x="4223958" y="54610"/>
                  </a:cubicBezTo>
                  <a:cubicBezTo>
                    <a:pt x="4226498" y="109649"/>
                    <a:pt x="4227768" y="175261"/>
                    <a:pt x="4230308" y="238530"/>
                  </a:cubicBezTo>
                  <a:cubicBezTo>
                    <a:pt x="4230308" y="329919"/>
                    <a:pt x="4243008" y="2131913"/>
                    <a:pt x="4249358" y="2223302"/>
                  </a:cubicBezTo>
                  <a:cubicBezTo>
                    <a:pt x="4255708" y="2361556"/>
                    <a:pt x="4251898" y="2502154"/>
                    <a:pt x="4251898" y="2640408"/>
                  </a:cubicBezTo>
                  <a:cubicBezTo>
                    <a:pt x="4251898" y="2762260"/>
                    <a:pt x="4253168" y="2874738"/>
                    <a:pt x="4254438" y="2993269"/>
                  </a:cubicBezTo>
                  <a:cubicBezTo>
                    <a:pt x="4254438" y="3014859"/>
                    <a:pt x="4254438" y="3028829"/>
                    <a:pt x="4254438" y="3052959"/>
                  </a:cubicBezTo>
                  <a:cubicBezTo>
                    <a:pt x="4231578" y="3052959"/>
                    <a:pt x="4211258" y="3054229"/>
                    <a:pt x="4182696" y="3052959"/>
                  </a:cubicBezTo>
                  <a:cubicBezTo>
                    <a:pt x="3969149" y="3047879"/>
                    <a:pt x="3752317" y="3054229"/>
                    <a:pt x="3538771" y="3049149"/>
                  </a:cubicBezTo>
                  <a:cubicBezTo>
                    <a:pt x="3410642" y="3045339"/>
                    <a:pt x="3285800" y="3047879"/>
                    <a:pt x="3157672" y="3045339"/>
                  </a:cubicBezTo>
                  <a:cubicBezTo>
                    <a:pt x="3098536" y="3044069"/>
                    <a:pt x="3039400" y="3042799"/>
                    <a:pt x="2980264" y="3041529"/>
                  </a:cubicBezTo>
                  <a:cubicBezTo>
                    <a:pt x="2944125" y="3041529"/>
                    <a:pt x="2911272" y="3042799"/>
                    <a:pt x="2875133" y="3042799"/>
                  </a:cubicBezTo>
                  <a:cubicBezTo>
                    <a:pt x="2783144" y="3041529"/>
                    <a:pt x="2530173" y="3042799"/>
                    <a:pt x="2438184" y="3041529"/>
                  </a:cubicBezTo>
                  <a:cubicBezTo>
                    <a:pt x="2372478" y="3040259"/>
                    <a:pt x="1058345" y="3049149"/>
                    <a:pt x="992638" y="3047879"/>
                  </a:cubicBezTo>
                  <a:cubicBezTo>
                    <a:pt x="976211" y="3047879"/>
                    <a:pt x="956499" y="3049149"/>
                    <a:pt x="940073" y="3049149"/>
                  </a:cubicBezTo>
                  <a:cubicBezTo>
                    <a:pt x="900649" y="3049149"/>
                    <a:pt x="864510" y="3050419"/>
                    <a:pt x="825086" y="3050419"/>
                  </a:cubicBezTo>
                  <a:cubicBezTo>
                    <a:pt x="726526" y="3050419"/>
                    <a:pt x="631251" y="3049149"/>
                    <a:pt x="532691" y="3047879"/>
                  </a:cubicBezTo>
                  <a:cubicBezTo>
                    <a:pt x="473555" y="3046609"/>
                    <a:pt x="414419" y="3045339"/>
                    <a:pt x="358569" y="3044069"/>
                  </a:cubicBezTo>
                  <a:cubicBezTo>
                    <a:pt x="253438" y="3042799"/>
                    <a:pt x="148307" y="3041529"/>
                    <a:pt x="48260" y="3041529"/>
                  </a:cubicBezTo>
                  <a:cubicBezTo>
                    <a:pt x="38100" y="3041529"/>
                    <a:pt x="29210" y="3041529"/>
                    <a:pt x="19050" y="3040259"/>
                  </a:cubicBezTo>
                  <a:cubicBezTo>
                    <a:pt x="10160" y="3038989"/>
                    <a:pt x="5080" y="3032639"/>
                    <a:pt x="7620" y="3023749"/>
                  </a:cubicBezTo>
                  <a:cubicBezTo>
                    <a:pt x="16510" y="2991903"/>
                    <a:pt x="12700" y="2933320"/>
                    <a:pt x="11430" y="2872395"/>
                  </a:cubicBezTo>
                  <a:cubicBezTo>
                    <a:pt x="10160" y="2748200"/>
                    <a:pt x="6350" y="2626348"/>
                    <a:pt x="7620" y="2502154"/>
                  </a:cubicBezTo>
                  <a:cubicBezTo>
                    <a:pt x="5080" y="2347496"/>
                    <a:pt x="0" y="433024"/>
                    <a:pt x="7620" y="276023"/>
                  </a:cubicBezTo>
                  <a:cubicBezTo>
                    <a:pt x="8890" y="245560"/>
                    <a:pt x="7620" y="212754"/>
                    <a:pt x="8890" y="182291"/>
                  </a:cubicBezTo>
                  <a:cubicBezTo>
                    <a:pt x="10160" y="133082"/>
                    <a:pt x="12700" y="79186"/>
                    <a:pt x="13970" y="44450"/>
                  </a:cubicBezTo>
                  <a:cubicBezTo>
                    <a:pt x="13970" y="41910"/>
                    <a:pt x="15240" y="39370"/>
                    <a:pt x="16510" y="38100"/>
                  </a:cubicBezTo>
                  <a:cubicBezTo>
                    <a:pt x="38100" y="35560"/>
                    <a:pt x="66174" y="30480"/>
                    <a:pt x="118740" y="29210"/>
                  </a:cubicBezTo>
                  <a:cubicBezTo>
                    <a:pt x="207444" y="25400"/>
                    <a:pt x="296147" y="22860"/>
                    <a:pt x="388137" y="20320"/>
                  </a:cubicBezTo>
                  <a:cubicBezTo>
                    <a:pt x="450558" y="17780"/>
                    <a:pt x="512979" y="16510"/>
                    <a:pt x="572115" y="13970"/>
                  </a:cubicBezTo>
                  <a:cubicBezTo>
                    <a:pt x="631251" y="11430"/>
                    <a:pt x="693673" y="8890"/>
                    <a:pt x="752809" y="8890"/>
                  </a:cubicBezTo>
                  <a:cubicBezTo>
                    <a:pt x="818515" y="7620"/>
                    <a:pt x="884222" y="10160"/>
                    <a:pt x="949929" y="8890"/>
                  </a:cubicBezTo>
                  <a:cubicBezTo>
                    <a:pt x="1032062" y="8890"/>
                    <a:pt x="2520317" y="6350"/>
                    <a:pt x="2602451" y="5080"/>
                  </a:cubicBezTo>
                  <a:cubicBezTo>
                    <a:pt x="2681299" y="3810"/>
                    <a:pt x="2760147" y="2540"/>
                    <a:pt x="2842280" y="2540"/>
                  </a:cubicBezTo>
                  <a:cubicBezTo>
                    <a:pt x="2976979" y="1270"/>
                    <a:pt x="3108392" y="0"/>
                    <a:pt x="3243091" y="0"/>
                  </a:cubicBezTo>
                  <a:cubicBezTo>
                    <a:pt x="3298941" y="0"/>
                    <a:pt x="3358077" y="2540"/>
                    <a:pt x="3413928" y="2540"/>
                  </a:cubicBezTo>
                  <a:cubicBezTo>
                    <a:pt x="3568339" y="3810"/>
                    <a:pt x="3726034" y="5080"/>
                    <a:pt x="3880445" y="7620"/>
                  </a:cubicBezTo>
                  <a:cubicBezTo>
                    <a:pt x="3962578" y="8890"/>
                    <a:pt x="4044712" y="12700"/>
                    <a:pt x="4126845" y="16510"/>
                  </a:cubicBezTo>
                  <a:cubicBezTo>
                    <a:pt x="4146557" y="16510"/>
                    <a:pt x="4166269" y="16510"/>
                    <a:pt x="4182696" y="16510"/>
                  </a:cubicBezTo>
                  <a:cubicBezTo>
                    <a:pt x="4202368" y="17780"/>
                    <a:pt x="4211258" y="20320"/>
                    <a:pt x="4221418" y="21590"/>
                  </a:cubicBezTo>
                  <a:close/>
                  <a:moveTo>
                    <a:pt x="4231578" y="3036449"/>
                  </a:moveTo>
                  <a:cubicBezTo>
                    <a:pt x="4232848" y="3019939"/>
                    <a:pt x="4234118" y="3007239"/>
                    <a:pt x="4234118" y="2994539"/>
                  </a:cubicBezTo>
                  <a:cubicBezTo>
                    <a:pt x="4232848" y="2863022"/>
                    <a:pt x="4231578" y="2738827"/>
                    <a:pt x="4231578" y="2605259"/>
                  </a:cubicBezTo>
                  <a:cubicBezTo>
                    <a:pt x="4231578" y="2544333"/>
                    <a:pt x="4234118" y="2483408"/>
                    <a:pt x="4232848" y="2422482"/>
                  </a:cubicBezTo>
                  <a:cubicBezTo>
                    <a:pt x="4232848" y="2366243"/>
                    <a:pt x="4231578" y="2307660"/>
                    <a:pt x="4230308" y="2251421"/>
                  </a:cubicBezTo>
                  <a:cubicBezTo>
                    <a:pt x="4225228" y="2164719"/>
                    <a:pt x="4213798" y="369755"/>
                    <a:pt x="4213798" y="283053"/>
                  </a:cubicBezTo>
                  <a:cubicBezTo>
                    <a:pt x="4211258" y="210411"/>
                    <a:pt x="4208718" y="135425"/>
                    <a:pt x="4206178" y="63500"/>
                  </a:cubicBezTo>
                  <a:cubicBezTo>
                    <a:pt x="4204908" y="44450"/>
                    <a:pt x="4203638" y="43180"/>
                    <a:pt x="4172840" y="41910"/>
                  </a:cubicBezTo>
                  <a:cubicBezTo>
                    <a:pt x="4162984" y="41910"/>
                    <a:pt x="4156413" y="41910"/>
                    <a:pt x="4146557" y="40640"/>
                  </a:cubicBezTo>
                  <a:cubicBezTo>
                    <a:pt x="4064424" y="36830"/>
                    <a:pt x="3979005" y="31750"/>
                    <a:pt x="3896872" y="30480"/>
                  </a:cubicBezTo>
                  <a:cubicBezTo>
                    <a:pt x="3696467" y="26670"/>
                    <a:pt x="3492776" y="25400"/>
                    <a:pt x="3292371" y="22860"/>
                  </a:cubicBezTo>
                  <a:cubicBezTo>
                    <a:pt x="3262803" y="22860"/>
                    <a:pt x="3229950" y="22860"/>
                    <a:pt x="3200382" y="22860"/>
                  </a:cubicBezTo>
                  <a:cubicBezTo>
                    <a:pt x="3151101" y="22860"/>
                    <a:pt x="3101821" y="22860"/>
                    <a:pt x="3055827" y="22860"/>
                  </a:cubicBezTo>
                  <a:cubicBezTo>
                    <a:pt x="2950696" y="22860"/>
                    <a:pt x="2845565" y="22860"/>
                    <a:pt x="2743720" y="24130"/>
                  </a:cubicBezTo>
                  <a:cubicBezTo>
                    <a:pt x="2655016" y="25400"/>
                    <a:pt x="1160190" y="29210"/>
                    <a:pt x="1071486" y="29210"/>
                  </a:cubicBezTo>
                  <a:cubicBezTo>
                    <a:pt x="926931" y="29210"/>
                    <a:pt x="782377" y="26670"/>
                    <a:pt x="637822" y="33020"/>
                  </a:cubicBezTo>
                  <a:cubicBezTo>
                    <a:pt x="562259" y="36830"/>
                    <a:pt x="489982" y="36830"/>
                    <a:pt x="417705" y="38100"/>
                  </a:cubicBezTo>
                  <a:cubicBezTo>
                    <a:pt x="292862" y="41910"/>
                    <a:pt x="168020" y="45720"/>
                    <a:pt x="49530" y="50800"/>
                  </a:cubicBezTo>
                  <a:cubicBezTo>
                    <a:pt x="36830" y="50800"/>
                    <a:pt x="34290" y="53340"/>
                    <a:pt x="33020" y="72156"/>
                  </a:cubicBezTo>
                  <a:cubicBezTo>
                    <a:pt x="31750" y="114336"/>
                    <a:pt x="31750" y="156515"/>
                    <a:pt x="30480" y="198694"/>
                  </a:cubicBezTo>
                  <a:cubicBezTo>
                    <a:pt x="29210" y="268993"/>
                    <a:pt x="26670" y="336949"/>
                    <a:pt x="25400" y="407248"/>
                  </a:cubicBezTo>
                  <a:cubicBezTo>
                    <a:pt x="20320" y="482233"/>
                    <a:pt x="26670" y="2314690"/>
                    <a:pt x="29210" y="2389676"/>
                  </a:cubicBezTo>
                  <a:cubicBezTo>
                    <a:pt x="29210" y="2469348"/>
                    <a:pt x="29210" y="2551363"/>
                    <a:pt x="30480" y="2631035"/>
                  </a:cubicBezTo>
                  <a:cubicBezTo>
                    <a:pt x="30480" y="2689618"/>
                    <a:pt x="33020" y="2748200"/>
                    <a:pt x="33020" y="2806782"/>
                  </a:cubicBezTo>
                  <a:cubicBezTo>
                    <a:pt x="33020" y="2870051"/>
                    <a:pt x="33020" y="2933320"/>
                    <a:pt x="31750" y="2994539"/>
                  </a:cubicBezTo>
                  <a:cubicBezTo>
                    <a:pt x="31750" y="2998349"/>
                    <a:pt x="31750" y="3000889"/>
                    <a:pt x="31750" y="3004699"/>
                  </a:cubicBezTo>
                  <a:cubicBezTo>
                    <a:pt x="31750" y="3014859"/>
                    <a:pt x="35560" y="3018669"/>
                    <a:pt x="44450" y="3018669"/>
                  </a:cubicBezTo>
                  <a:cubicBezTo>
                    <a:pt x="72745" y="3018669"/>
                    <a:pt x="118740" y="3019939"/>
                    <a:pt x="161449" y="3019939"/>
                  </a:cubicBezTo>
                  <a:cubicBezTo>
                    <a:pt x="223870" y="3019939"/>
                    <a:pt x="289577" y="3017399"/>
                    <a:pt x="351998" y="3019939"/>
                  </a:cubicBezTo>
                  <a:cubicBezTo>
                    <a:pt x="453843" y="3023749"/>
                    <a:pt x="555689" y="3026289"/>
                    <a:pt x="657534" y="3025019"/>
                  </a:cubicBezTo>
                  <a:cubicBezTo>
                    <a:pt x="723241" y="3023749"/>
                    <a:pt x="785662" y="3026289"/>
                    <a:pt x="851369" y="3026289"/>
                  </a:cubicBezTo>
                  <a:cubicBezTo>
                    <a:pt x="946643" y="3026289"/>
                    <a:pt x="1041918" y="3025019"/>
                    <a:pt x="1137193" y="3026289"/>
                  </a:cubicBezTo>
                  <a:cubicBezTo>
                    <a:pt x="1278462" y="3027559"/>
                    <a:pt x="2829139" y="3017399"/>
                    <a:pt x="2973693" y="3019939"/>
                  </a:cubicBezTo>
                  <a:cubicBezTo>
                    <a:pt x="3036115" y="3021209"/>
                    <a:pt x="3098536" y="3022479"/>
                    <a:pt x="3157672" y="3022479"/>
                  </a:cubicBezTo>
                  <a:cubicBezTo>
                    <a:pt x="3266088" y="3025019"/>
                    <a:pt x="3371219" y="3021209"/>
                    <a:pt x="3479635" y="3025019"/>
                  </a:cubicBezTo>
                  <a:cubicBezTo>
                    <a:pt x="3568339" y="3027559"/>
                    <a:pt x="3657042" y="3027559"/>
                    <a:pt x="3745747" y="3030099"/>
                  </a:cubicBezTo>
                  <a:cubicBezTo>
                    <a:pt x="3877160" y="3033909"/>
                    <a:pt x="4008573" y="3036449"/>
                    <a:pt x="4139987" y="3037719"/>
                  </a:cubicBezTo>
                  <a:cubicBezTo>
                    <a:pt x="4189267" y="3037719"/>
                    <a:pt x="4211258" y="3036449"/>
                    <a:pt x="4231578" y="3036449"/>
                  </a:cubicBezTo>
                  <a:close/>
                </a:path>
              </a:pathLst>
            </a:custGeom>
            <a:solidFill>
              <a:srgbClr val="C8102E"/>
            </a:solidFill>
          </p:spPr>
          <p:txBody>
            <a:bodyPr/>
            <a:lstStyle/>
            <a:p>
              <a:endParaRPr lang="en-US"/>
            </a:p>
          </p:txBody>
        </p:sp>
      </p:grpSp>
      <p:grpSp>
        <p:nvGrpSpPr>
          <p:cNvPr id="5" name="Group 5"/>
          <p:cNvGrpSpPr/>
          <p:nvPr/>
        </p:nvGrpSpPr>
        <p:grpSpPr>
          <a:xfrm>
            <a:off x="439067" y="2314557"/>
            <a:ext cx="17409865" cy="7669628"/>
            <a:chOff x="0" y="0"/>
            <a:chExt cx="5689498" cy="2506414"/>
          </a:xfrm>
        </p:grpSpPr>
        <p:sp>
          <p:nvSpPr>
            <p:cNvPr id="6" name="Freeform 6"/>
            <p:cNvSpPr/>
            <p:nvPr/>
          </p:nvSpPr>
          <p:spPr>
            <a:xfrm>
              <a:off x="10160" y="16510"/>
              <a:ext cx="5666638" cy="2478475"/>
            </a:xfrm>
            <a:custGeom>
              <a:avLst/>
              <a:gdLst/>
              <a:ahLst/>
              <a:cxnLst/>
              <a:rect l="l" t="t" r="r" b="b"/>
              <a:pathLst>
                <a:path w="5666638" h="2478475">
                  <a:moveTo>
                    <a:pt x="5666638" y="2478475"/>
                  </a:moveTo>
                  <a:lnTo>
                    <a:pt x="0" y="2470854"/>
                  </a:lnTo>
                  <a:lnTo>
                    <a:pt x="0" y="872827"/>
                  </a:lnTo>
                  <a:lnTo>
                    <a:pt x="17780" y="19050"/>
                  </a:lnTo>
                  <a:lnTo>
                    <a:pt x="2823756" y="0"/>
                  </a:lnTo>
                  <a:lnTo>
                    <a:pt x="5647588" y="5080"/>
                  </a:lnTo>
                  <a:close/>
                </a:path>
              </a:pathLst>
            </a:custGeom>
            <a:solidFill>
              <a:srgbClr val="FFFFFF"/>
            </a:solidFill>
          </p:spPr>
          <p:txBody>
            <a:bodyPr/>
            <a:lstStyle/>
            <a:p>
              <a:endParaRPr lang="en-US"/>
            </a:p>
          </p:txBody>
        </p:sp>
        <p:sp>
          <p:nvSpPr>
            <p:cNvPr id="7" name="Freeform 7"/>
            <p:cNvSpPr/>
            <p:nvPr/>
          </p:nvSpPr>
          <p:spPr>
            <a:xfrm>
              <a:off x="-3810" y="0"/>
              <a:ext cx="5695849" cy="2505144"/>
            </a:xfrm>
            <a:custGeom>
              <a:avLst/>
              <a:gdLst/>
              <a:ahLst/>
              <a:cxnLst/>
              <a:rect l="l" t="t" r="r" b="b"/>
              <a:pathLst>
                <a:path w="5695849" h="2505144">
                  <a:moveTo>
                    <a:pt x="5661558" y="21590"/>
                  </a:moveTo>
                  <a:cubicBezTo>
                    <a:pt x="5662829" y="34290"/>
                    <a:pt x="5662829" y="44450"/>
                    <a:pt x="5664099" y="54610"/>
                  </a:cubicBezTo>
                  <a:cubicBezTo>
                    <a:pt x="5666638" y="101153"/>
                    <a:pt x="5667908" y="154460"/>
                    <a:pt x="5670449" y="205864"/>
                  </a:cubicBezTo>
                  <a:cubicBezTo>
                    <a:pt x="5670449" y="280113"/>
                    <a:pt x="5683149" y="1744154"/>
                    <a:pt x="5689499" y="1818403"/>
                  </a:cubicBezTo>
                  <a:cubicBezTo>
                    <a:pt x="5695849" y="1930729"/>
                    <a:pt x="5692038" y="2044958"/>
                    <a:pt x="5692038" y="2157284"/>
                  </a:cubicBezTo>
                  <a:cubicBezTo>
                    <a:pt x="5692038" y="2256283"/>
                    <a:pt x="5693308" y="2347666"/>
                    <a:pt x="5694579" y="2444184"/>
                  </a:cubicBezTo>
                  <a:cubicBezTo>
                    <a:pt x="5694579" y="2465774"/>
                    <a:pt x="5694579" y="2479744"/>
                    <a:pt x="5694579" y="2503874"/>
                  </a:cubicBezTo>
                  <a:cubicBezTo>
                    <a:pt x="5671719" y="2503874"/>
                    <a:pt x="5651399" y="2505144"/>
                    <a:pt x="5618165" y="2503874"/>
                  </a:cubicBezTo>
                  <a:cubicBezTo>
                    <a:pt x="5330381" y="2498794"/>
                    <a:pt x="5038169" y="2505144"/>
                    <a:pt x="4750385" y="2500064"/>
                  </a:cubicBezTo>
                  <a:cubicBezTo>
                    <a:pt x="4577714" y="2496254"/>
                    <a:pt x="4409471" y="2498794"/>
                    <a:pt x="4236800" y="2496254"/>
                  </a:cubicBezTo>
                  <a:cubicBezTo>
                    <a:pt x="4157106" y="2494984"/>
                    <a:pt x="4077412" y="2493714"/>
                    <a:pt x="3997718" y="2492444"/>
                  </a:cubicBezTo>
                  <a:cubicBezTo>
                    <a:pt x="3949016" y="2492444"/>
                    <a:pt x="3904741" y="2493714"/>
                    <a:pt x="3856039" y="2493714"/>
                  </a:cubicBezTo>
                  <a:cubicBezTo>
                    <a:pt x="3732071" y="2492444"/>
                    <a:pt x="3391157" y="2493714"/>
                    <a:pt x="3267188" y="2492444"/>
                  </a:cubicBezTo>
                  <a:cubicBezTo>
                    <a:pt x="3178639" y="2491174"/>
                    <a:pt x="1407659" y="2500064"/>
                    <a:pt x="1319110" y="2498794"/>
                  </a:cubicBezTo>
                  <a:cubicBezTo>
                    <a:pt x="1296972" y="2498794"/>
                    <a:pt x="1270408" y="2500064"/>
                    <a:pt x="1248271" y="2500064"/>
                  </a:cubicBezTo>
                  <a:cubicBezTo>
                    <a:pt x="1195141" y="2500064"/>
                    <a:pt x="1146439" y="2501334"/>
                    <a:pt x="1093310" y="2501334"/>
                  </a:cubicBezTo>
                  <a:cubicBezTo>
                    <a:pt x="960486" y="2501334"/>
                    <a:pt x="832090" y="2500064"/>
                    <a:pt x="699267" y="2498794"/>
                  </a:cubicBezTo>
                  <a:cubicBezTo>
                    <a:pt x="619573" y="2497524"/>
                    <a:pt x="539878" y="2496254"/>
                    <a:pt x="464612" y="2494984"/>
                  </a:cubicBezTo>
                  <a:cubicBezTo>
                    <a:pt x="322933" y="2493714"/>
                    <a:pt x="181255" y="2492444"/>
                    <a:pt x="48260" y="2492444"/>
                  </a:cubicBezTo>
                  <a:cubicBezTo>
                    <a:pt x="38100" y="2492444"/>
                    <a:pt x="29210" y="2492444"/>
                    <a:pt x="19050" y="2491174"/>
                  </a:cubicBezTo>
                  <a:cubicBezTo>
                    <a:pt x="10160" y="2489904"/>
                    <a:pt x="5080" y="2483554"/>
                    <a:pt x="7620" y="2474664"/>
                  </a:cubicBezTo>
                  <a:cubicBezTo>
                    <a:pt x="16510" y="2442857"/>
                    <a:pt x="12700" y="2395262"/>
                    <a:pt x="11430" y="2345762"/>
                  </a:cubicBezTo>
                  <a:cubicBezTo>
                    <a:pt x="10160" y="2244860"/>
                    <a:pt x="6350" y="2145861"/>
                    <a:pt x="7620" y="2044958"/>
                  </a:cubicBezTo>
                  <a:cubicBezTo>
                    <a:pt x="5080" y="1919306"/>
                    <a:pt x="0" y="363881"/>
                    <a:pt x="7620" y="236325"/>
                  </a:cubicBezTo>
                  <a:cubicBezTo>
                    <a:pt x="8890" y="211575"/>
                    <a:pt x="7620" y="184921"/>
                    <a:pt x="8890" y="160172"/>
                  </a:cubicBezTo>
                  <a:cubicBezTo>
                    <a:pt x="10160" y="120191"/>
                    <a:pt x="12700" y="76403"/>
                    <a:pt x="13970" y="44450"/>
                  </a:cubicBezTo>
                  <a:cubicBezTo>
                    <a:pt x="13970" y="41910"/>
                    <a:pt x="15240" y="39370"/>
                    <a:pt x="16510" y="38100"/>
                  </a:cubicBezTo>
                  <a:cubicBezTo>
                    <a:pt x="38100" y="35560"/>
                    <a:pt x="70569" y="30480"/>
                    <a:pt x="141408" y="29210"/>
                  </a:cubicBezTo>
                  <a:cubicBezTo>
                    <a:pt x="260949" y="25400"/>
                    <a:pt x="380490" y="22860"/>
                    <a:pt x="504459" y="20320"/>
                  </a:cubicBezTo>
                  <a:cubicBezTo>
                    <a:pt x="588580" y="17780"/>
                    <a:pt x="672702" y="16510"/>
                    <a:pt x="752396" y="13970"/>
                  </a:cubicBezTo>
                  <a:cubicBezTo>
                    <a:pt x="832090" y="11430"/>
                    <a:pt x="916212" y="8890"/>
                    <a:pt x="995906" y="8890"/>
                  </a:cubicBezTo>
                  <a:cubicBezTo>
                    <a:pt x="1084455" y="7620"/>
                    <a:pt x="1173004" y="10160"/>
                    <a:pt x="1261553" y="8890"/>
                  </a:cubicBezTo>
                  <a:cubicBezTo>
                    <a:pt x="1372239" y="8890"/>
                    <a:pt x="3377875" y="6350"/>
                    <a:pt x="3488561" y="5080"/>
                  </a:cubicBezTo>
                  <a:cubicBezTo>
                    <a:pt x="3594820" y="3810"/>
                    <a:pt x="3701079" y="2540"/>
                    <a:pt x="3811765" y="2540"/>
                  </a:cubicBezTo>
                  <a:cubicBezTo>
                    <a:pt x="3993291" y="1270"/>
                    <a:pt x="4170388" y="0"/>
                    <a:pt x="4351914" y="0"/>
                  </a:cubicBezTo>
                  <a:cubicBezTo>
                    <a:pt x="4427181" y="0"/>
                    <a:pt x="4506875" y="2540"/>
                    <a:pt x="4582141" y="2540"/>
                  </a:cubicBezTo>
                  <a:cubicBezTo>
                    <a:pt x="4790231" y="3810"/>
                    <a:pt x="5002749" y="5080"/>
                    <a:pt x="5210839" y="7620"/>
                  </a:cubicBezTo>
                  <a:cubicBezTo>
                    <a:pt x="5321526" y="8890"/>
                    <a:pt x="5432212" y="12700"/>
                    <a:pt x="5542898" y="16510"/>
                  </a:cubicBezTo>
                  <a:cubicBezTo>
                    <a:pt x="5569463" y="16510"/>
                    <a:pt x="5596028" y="16510"/>
                    <a:pt x="5618165" y="16510"/>
                  </a:cubicBezTo>
                  <a:cubicBezTo>
                    <a:pt x="5642508" y="17780"/>
                    <a:pt x="5651399" y="20320"/>
                    <a:pt x="5661558" y="21590"/>
                  </a:cubicBezTo>
                  <a:close/>
                  <a:moveTo>
                    <a:pt x="5671719" y="2487364"/>
                  </a:moveTo>
                  <a:cubicBezTo>
                    <a:pt x="5672989" y="2470854"/>
                    <a:pt x="5674258" y="2458154"/>
                    <a:pt x="5674258" y="2445454"/>
                  </a:cubicBezTo>
                  <a:cubicBezTo>
                    <a:pt x="5672989" y="2338147"/>
                    <a:pt x="5671719" y="2237244"/>
                    <a:pt x="5671719" y="2128726"/>
                  </a:cubicBezTo>
                  <a:cubicBezTo>
                    <a:pt x="5671719" y="2079227"/>
                    <a:pt x="5674258" y="2029728"/>
                    <a:pt x="5672989" y="1980228"/>
                  </a:cubicBezTo>
                  <a:cubicBezTo>
                    <a:pt x="5672989" y="1934536"/>
                    <a:pt x="5671719" y="1886941"/>
                    <a:pt x="5670449" y="1841249"/>
                  </a:cubicBezTo>
                  <a:cubicBezTo>
                    <a:pt x="5665369" y="1770807"/>
                    <a:pt x="5653939" y="312478"/>
                    <a:pt x="5653939" y="242036"/>
                  </a:cubicBezTo>
                  <a:cubicBezTo>
                    <a:pt x="5651399" y="183018"/>
                    <a:pt x="5648858" y="122095"/>
                    <a:pt x="5646319" y="63500"/>
                  </a:cubicBezTo>
                  <a:cubicBezTo>
                    <a:pt x="5645049" y="44450"/>
                    <a:pt x="5643779" y="43180"/>
                    <a:pt x="5604882" y="41910"/>
                  </a:cubicBezTo>
                  <a:cubicBezTo>
                    <a:pt x="5591600" y="41910"/>
                    <a:pt x="5582745" y="41910"/>
                    <a:pt x="5569463" y="40640"/>
                  </a:cubicBezTo>
                  <a:cubicBezTo>
                    <a:pt x="5458777" y="36830"/>
                    <a:pt x="5343663" y="31750"/>
                    <a:pt x="5232976" y="30480"/>
                  </a:cubicBezTo>
                  <a:cubicBezTo>
                    <a:pt x="4962902" y="26670"/>
                    <a:pt x="4688400" y="25400"/>
                    <a:pt x="4418326" y="22860"/>
                  </a:cubicBezTo>
                  <a:cubicBezTo>
                    <a:pt x="4378479" y="22860"/>
                    <a:pt x="4334204" y="22860"/>
                    <a:pt x="4294357" y="22860"/>
                  </a:cubicBezTo>
                  <a:cubicBezTo>
                    <a:pt x="4227946" y="22860"/>
                    <a:pt x="4161534" y="22860"/>
                    <a:pt x="4099549" y="22860"/>
                  </a:cubicBezTo>
                  <a:cubicBezTo>
                    <a:pt x="3957871" y="22860"/>
                    <a:pt x="3816192" y="22860"/>
                    <a:pt x="3678941" y="24130"/>
                  </a:cubicBezTo>
                  <a:cubicBezTo>
                    <a:pt x="3559400" y="25400"/>
                    <a:pt x="1544910" y="29210"/>
                    <a:pt x="1425369" y="29210"/>
                  </a:cubicBezTo>
                  <a:cubicBezTo>
                    <a:pt x="1230561" y="29210"/>
                    <a:pt x="1035753" y="26670"/>
                    <a:pt x="840945" y="33020"/>
                  </a:cubicBezTo>
                  <a:cubicBezTo>
                    <a:pt x="739114" y="36830"/>
                    <a:pt x="641710" y="36830"/>
                    <a:pt x="544306" y="38100"/>
                  </a:cubicBezTo>
                  <a:cubicBezTo>
                    <a:pt x="376063" y="41910"/>
                    <a:pt x="207820" y="45720"/>
                    <a:pt x="49530" y="50800"/>
                  </a:cubicBezTo>
                  <a:cubicBezTo>
                    <a:pt x="36830" y="50800"/>
                    <a:pt x="34290" y="53340"/>
                    <a:pt x="33020" y="70692"/>
                  </a:cubicBezTo>
                  <a:cubicBezTo>
                    <a:pt x="31750" y="104961"/>
                    <a:pt x="31750" y="139230"/>
                    <a:pt x="30480" y="173499"/>
                  </a:cubicBezTo>
                  <a:cubicBezTo>
                    <a:pt x="29210" y="230613"/>
                    <a:pt x="26670" y="285824"/>
                    <a:pt x="25400" y="342939"/>
                  </a:cubicBezTo>
                  <a:cubicBezTo>
                    <a:pt x="20320" y="403861"/>
                    <a:pt x="26670" y="1892652"/>
                    <a:pt x="29210" y="1953575"/>
                  </a:cubicBezTo>
                  <a:cubicBezTo>
                    <a:pt x="29210" y="2018305"/>
                    <a:pt x="29210" y="2084938"/>
                    <a:pt x="30480" y="2149668"/>
                  </a:cubicBezTo>
                  <a:cubicBezTo>
                    <a:pt x="30480" y="2197264"/>
                    <a:pt x="33020" y="2244860"/>
                    <a:pt x="33020" y="2292455"/>
                  </a:cubicBezTo>
                  <a:cubicBezTo>
                    <a:pt x="33020" y="2343858"/>
                    <a:pt x="33020" y="2395262"/>
                    <a:pt x="31750" y="2445454"/>
                  </a:cubicBezTo>
                  <a:cubicBezTo>
                    <a:pt x="31750" y="2449264"/>
                    <a:pt x="31750" y="2451804"/>
                    <a:pt x="31750" y="2455614"/>
                  </a:cubicBezTo>
                  <a:cubicBezTo>
                    <a:pt x="31750" y="2465774"/>
                    <a:pt x="35560" y="2469585"/>
                    <a:pt x="44450" y="2469585"/>
                  </a:cubicBezTo>
                  <a:cubicBezTo>
                    <a:pt x="79424" y="2469585"/>
                    <a:pt x="141408" y="2470854"/>
                    <a:pt x="198965" y="2470854"/>
                  </a:cubicBezTo>
                  <a:cubicBezTo>
                    <a:pt x="283086" y="2470854"/>
                    <a:pt x="371635" y="2468314"/>
                    <a:pt x="455757" y="2470854"/>
                  </a:cubicBezTo>
                  <a:cubicBezTo>
                    <a:pt x="593008" y="2474664"/>
                    <a:pt x="730259" y="2477204"/>
                    <a:pt x="867510" y="2475935"/>
                  </a:cubicBezTo>
                  <a:cubicBezTo>
                    <a:pt x="956059" y="2474664"/>
                    <a:pt x="1040180" y="2477204"/>
                    <a:pt x="1128729" y="2477204"/>
                  </a:cubicBezTo>
                  <a:cubicBezTo>
                    <a:pt x="1257126" y="2477204"/>
                    <a:pt x="1385522" y="2475935"/>
                    <a:pt x="1513918" y="2477204"/>
                  </a:cubicBezTo>
                  <a:cubicBezTo>
                    <a:pt x="1704298" y="2478474"/>
                    <a:pt x="3794055" y="2468314"/>
                    <a:pt x="3988863" y="2470854"/>
                  </a:cubicBezTo>
                  <a:cubicBezTo>
                    <a:pt x="4072984" y="2472124"/>
                    <a:pt x="4157106" y="2473394"/>
                    <a:pt x="4236800" y="2473394"/>
                  </a:cubicBezTo>
                  <a:cubicBezTo>
                    <a:pt x="4382906" y="2475935"/>
                    <a:pt x="4524584" y="2472124"/>
                    <a:pt x="4670691" y="2475935"/>
                  </a:cubicBezTo>
                  <a:cubicBezTo>
                    <a:pt x="4790231" y="2478474"/>
                    <a:pt x="4909773" y="2478474"/>
                    <a:pt x="5029314" y="2481014"/>
                  </a:cubicBezTo>
                  <a:cubicBezTo>
                    <a:pt x="5206412" y="2484824"/>
                    <a:pt x="5383510" y="2487364"/>
                    <a:pt x="5560608" y="2488635"/>
                  </a:cubicBezTo>
                  <a:cubicBezTo>
                    <a:pt x="5627020" y="2488635"/>
                    <a:pt x="5651399" y="2487364"/>
                    <a:pt x="5671719" y="2487364"/>
                  </a:cubicBezTo>
                  <a:close/>
                </a:path>
              </a:pathLst>
            </a:custGeom>
            <a:solidFill>
              <a:srgbClr val="FFFFFF"/>
            </a:solidFill>
          </p:spPr>
          <p:txBody>
            <a:bodyPr/>
            <a:lstStyle/>
            <a:p>
              <a:endParaRPr lang="en-US"/>
            </a:p>
          </p:txBody>
        </p:sp>
      </p:grpSp>
      <p:sp>
        <p:nvSpPr>
          <p:cNvPr id="8" name="TextBox 8"/>
          <p:cNvSpPr txBox="1"/>
          <p:nvPr/>
        </p:nvSpPr>
        <p:spPr>
          <a:xfrm>
            <a:off x="280419" y="740680"/>
            <a:ext cx="17721350" cy="1368424"/>
          </a:xfrm>
          <a:prstGeom prst="rect">
            <a:avLst/>
          </a:prstGeom>
        </p:spPr>
        <p:txBody>
          <a:bodyPr lIns="0" tIns="0" rIns="0" bIns="0" rtlCol="0" anchor="t">
            <a:spAutoFit/>
          </a:bodyPr>
          <a:lstStyle/>
          <a:p>
            <a:pPr algn="l">
              <a:lnSpc>
                <a:spcPts val="11200"/>
              </a:lnSpc>
              <a:spcBef>
                <a:spcPct val="0"/>
              </a:spcBef>
            </a:pPr>
            <a:r>
              <a:rPr lang="en-US" sz="8000" dirty="0">
                <a:solidFill>
                  <a:srgbClr val="FFFFFF"/>
                </a:solidFill>
                <a:latin typeface="Montserrat"/>
                <a:ea typeface="Montserrat"/>
                <a:cs typeface="Montserrat"/>
                <a:sym typeface="Montserrat"/>
              </a:rPr>
              <a:t>Cancer Caregiving</a:t>
            </a:r>
          </a:p>
        </p:txBody>
      </p:sp>
      <p:sp>
        <p:nvSpPr>
          <p:cNvPr id="9" name="AutoShape 9"/>
          <p:cNvSpPr/>
          <p:nvPr/>
        </p:nvSpPr>
        <p:spPr>
          <a:xfrm>
            <a:off x="0" y="1960347"/>
            <a:ext cx="18287977" cy="0"/>
          </a:xfrm>
          <a:prstGeom prst="line">
            <a:avLst/>
          </a:prstGeom>
          <a:ln w="57150" cap="flat">
            <a:solidFill>
              <a:srgbClr val="FFFFFF"/>
            </a:solidFill>
            <a:prstDash val="solid"/>
            <a:headEnd type="none" w="sm" len="sm"/>
            <a:tailEnd type="none" w="sm" len="sm"/>
          </a:ln>
        </p:spPr>
        <p:txBody>
          <a:bodyPr/>
          <a:lstStyle/>
          <a:p>
            <a:endParaRPr lang="en-US"/>
          </a:p>
        </p:txBody>
      </p:sp>
      <p:sp>
        <p:nvSpPr>
          <p:cNvPr id="10" name="TextBox 10"/>
          <p:cNvSpPr txBox="1"/>
          <p:nvPr/>
        </p:nvSpPr>
        <p:spPr>
          <a:xfrm>
            <a:off x="591904" y="2593661"/>
            <a:ext cx="17409865" cy="8002191"/>
          </a:xfrm>
          <a:prstGeom prst="rect">
            <a:avLst/>
          </a:prstGeom>
        </p:spPr>
        <p:txBody>
          <a:bodyPr lIns="0" tIns="0" rIns="0" bIns="0" rtlCol="0" anchor="t">
            <a:spAutoFit/>
          </a:bodyPr>
          <a:lstStyle/>
          <a:p>
            <a:pPr marL="571500" indent="-571500" algn="l">
              <a:buFont typeface="Arial" panose="020B0604020202020204" pitchFamily="34" charset="0"/>
              <a:buChar char="•"/>
            </a:pPr>
            <a:r>
              <a:rPr lang="en-US" sz="4000" dirty="0">
                <a:solidFill>
                  <a:srgbClr val="000000"/>
                </a:solidFill>
                <a:latin typeface="Montserrat" pitchFamily="2" charset="77"/>
                <a:ea typeface="Montserrat"/>
                <a:cs typeface="Montserrat"/>
                <a:sym typeface="Montserrat"/>
              </a:rPr>
              <a:t>Cancer caregiving has received significant attention</a:t>
            </a:r>
          </a:p>
          <a:p>
            <a:pPr algn="l"/>
            <a:endParaRPr lang="en-US" sz="4000" dirty="0">
              <a:solidFill>
                <a:srgbClr val="000000"/>
              </a:solidFill>
              <a:latin typeface="Montserrat" pitchFamily="2" charset="77"/>
              <a:ea typeface="Montserrat"/>
              <a:cs typeface="Montserrat"/>
              <a:sym typeface="Montserrat"/>
            </a:endParaRPr>
          </a:p>
          <a:p>
            <a:pPr marL="468313" indent="-468313">
              <a:lnSpc>
                <a:spcPct val="100000"/>
              </a:lnSpc>
              <a:buFont typeface="Arial" panose="020B0604020202020204" pitchFamily="34" charset="0"/>
              <a:buChar char="•"/>
            </a:pPr>
            <a:r>
              <a:rPr lang="en-US" sz="4000" b="1" dirty="0">
                <a:latin typeface="Montserrat" pitchFamily="2" charset="77"/>
                <a:cs typeface="Arial" panose="020B0604020202020204" pitchFamily="34" charset="0"/>
              </a:rPr>
              <a:t>2.8 to 6.1 M </a:t>
            </a:r>
            <a:r>
              <a:rPr lang="en-US" sz="4000" dirty="0">
                <a:latin typeface="Montserrat" pitchFamily="2" charset="77"/>
                <a:cs typeface="Arial" panose="020B0604020202020204" pitchFamily="34" charset="0"/>
              </a:rPr>
              <a:t>cancer caregivers in the US (2015)*</a:t>
            </a:r>
          </a:p>
          <a:p>
            <a:pPr marL="865188" lvl="1" indent="-407988">
              <a:lnSpc>
                <a:spcPct val="100000"/>
              </a:lnSpc>
              <a:buFont typeface="Arial" panose="020B0604020202020204" pitchFamily="34" charset="0"/>
              <a:buChar char="•"/>
            </a:pPr>
            <a:r>
              <a:rPr lang="en-US" sz="4000" dirty="0">
                <a:latin typeface="Montserrat" pitchFamily="2" charset="77"/>
                <a:cs typeface="Arial" panose="020B0604020202020204" pitchFamily="34" charset="0"/>
              </a:rPr>
              <a:t>Provide </a:t>
            </a:r>
            <a:r>
              <a:rPr lang="en-US" sz="4000" b="1" dirty="0">
                <a:latin typeface="Montserrat" pitchFamily="2" charset="77"/>
                <a:cs typeface="Arial" panose="020B0604020202020204" pitchFamily="34" charset="0"/>
              </a:rPr>
              <a:t>~32.9 hours/week</a:t>
            </a:r>
          </a:p>
          <a:p>
            <a:pPr marL="865188" lvl="1" indent="-407988">
              <a:lnSpc>
                <a:spcPct val="100000"/>
              </a:lnSpc>
              <a:buFont typeface="Arial" panose="020B0604020202020204" pitchFamily="34" charset="0"/>
              <a:buChar char="•"/>
            </a:pPr>
            <a:r>
              <a:rPr lang="en-US" sz="4000" b="1" dirty="0">
                <a:latin typeface="Montserrat" pitchFamily="2" charset="77"/>
                <a:cs typeface="Arial" panose="020B0604020202020204" pitchFamily="34" charset="0"/>
              </a:rPr>
              <a:t>1/3 provide more than 41 hours</a:t>
            </a:r>
          </a:p>
          <a:p>
            <a:pPr marL="865188" lvl="1" indent="-407988">
              <a:lnSpc>
                <a:spcPct val="100000"/>
              </a:lnSpc>
              <a:buFont typeface="Arial" panose="020B0604020202020204" pitchFamily="34" charset="0"/>
              <a:buChar char="•"/>
            </a:pPr>
            <a:endParaRPr lang="en-US" sz="4000" b="1" dirty="0">
              <a:latin typeface="Montserrat" pitchFamily="2" charset="77"/>
              <a:cs typeface="Arial" panose="020B0604020202020204" pitchFamily="34" charset="0"/>
            </a:endParaRPr>
          </a:p>
          <a:p>
            <a:pPr marL="571500" indent="-571500">
              <a:buFont typeface="Arial" panose="020B0604020202020204" pitchFamily="34" charset="0"/>
              <a:buChar char="•"/>
            </a:pPr>
            <a:r>
              <a:rPr lang="en-US" sz="4000" dirty="0">
                <a:latin typeface="Montserrat" pitchFamily="2" charset="77"/>
                <a:cs typeface="Arial" panose="020B0604020202020204" pitchFamily="34" charset="0"/>
              </a:rPr>
              <a:t>Yet, their needs are unmet</a:t>
            </a:r>
          </a:p>
          <a:p>
            <a:pPr marL="865188" lvl="1" indent="-407988">
              <a:lnSpc>
                <a:spcPct val="100000"/>
              </a:lnSpc>
              <a:buFont typeface="Arial" panose="020B0604020202020204" pitchFamily="34" charset="0"/>
              <a:buChar char="•"/>
            </a:pPr>
            <a:r>
              <a:rPr lang="en-US" sz="4000" b="1" dirty="0">
                <a:latin typeface="Montserrat" pitchFamily="2" charset="77"/>
                <a:cs typeface="Arial" panose="020B0604020202020204" pitchFamily="34" charset="0"/>
              </a:rPr>
              <a:t>&gt;50% </a:t>
            </a:r>
            <a:r>
              <a:rPr lang="en-US" sz="4000" dirty="0">
                <a:latin typeface="Montserrat" pitchFamily="2" charset="77"/>
                <a:cs typeface="Arial" panose="020B0604020202020204" pitchFamily="34" charset="0"/>
              </a:rPr>
              <a:t>experience being overwhelmed</a:t>
            </a:r>
          </a:p>
          <a:p>
            <a:pPr marL="865188" lvl="1" indent="-407988">
              <a:lnSpc>
                <a:spcPct val="100000"/>
              </a:lnSpc>
              <a:buFont typeface="Arial" panose="020B0604020202020204" pitchFamily="34" charset="0"/>
              <a:buChar char="•"/>
            </a:pPr>
            <a:r>
              <a:rPr lang="en-US" sz="4000" b="1" dirty="0">
                <a:latin typeface="Montserrat" pitchFamily="2" charset="77"/>
                <a:cs typeface="Arial" panose="020B0604020202020204" pitchFamily="34" charset="0"/>
              </a:rPr>
              <a:t>&lt;1/3 </a:t>
            </a:r>
            <a:r>
              <a:rPr lang="en-US" sz="4000" dirty="0">
                <a:latin typeface="Montserrat" pitchFamily="2" charset="77"/>
                <a:cs typeface="Arial" panose="020B0604020202020204" pitchFamily="34" charset="0"/>
              </a:rPr>
              <a:t>have discussed needs with providers</a:t>
            </a:r>
          </a:p>
          <a:p>
            <a:pPr marL="865188" lvl="1" indent="-407988">
              <a:lnSpc>
                <a:spcPct val="100000"/>
              </a:lnSpc>
              <a:buFont typeface="Arial" panose="020B0604020202020204" pitchFamily="34" charset="0"/>
              <a:buChar char="•"/>
            </a:pPr>
            <a:endParaRPr lang="en-US" sz="4000" dirty="0">
              <a:latin typeface="Montserrat" pitchFamily="2" charset="77"/>
              <a:cs typeface="Arial" panose="020B0604020202020204" pitchFamily="34" charset="0"/>
            </a:endParaRPr>
          </a:p>
          <a:p>
            <a:pPr lvl="1">
              <a:lnSpc>
                <a:spcPct val="100000"/>
              </a:lnSpc>
            </a:pPr>
            <a:r>
              <a:rPr lang="en-US" sz="4000" i="1" dirty="0">
                <a:latin typeface="Montserrat" pitchFamily="2" charset="77"/>
                <a:cs typeface="Arial" panose="020B0604020202020204" pitchFamily="34" charset="0"/>
              </a:rPr>
              <a:t>*Cancer Collaborative/NAC are updating these statistics</a:t>
            </a:r>
          </a:p>
          <a:p>
            <a:pPr algn="l"/>
            <a:endParaRPr lang="en-US" sz="4000" dirty="0">
              <a:solidFill>
                <a:srgbClr val="000000"/>
              </a:solidFill>
              <a:latin typeface="Montserrat" pitchFamily="2" charset="77"/>
              <a:ea typeface="Montserrat"/>
              <a:cs typeface="Montserrat"/>
              <a:sym typeface="Montserrat"/>
            </a:endParaRPr>
          </a:p>
          <a:p>
            <a:pPr algn="l"/>
            <a:endParaRPr lang="en-US" sz="4000" dirty="0">
              <a:solidFill>
                <a:srgbClr val="000000"/>
              </a:solidFill>
              <a:latin typeface="Montserrat" pitchFamily="2" charset="77"/>
              <a:ea typeface="Montserrat"/>
              <a:cs typeface="Montserrat"/>
              <a:sym typeface="Montserrat"/>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960C22"/>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8447136" y="464360"/>
            <a:ext cx="13003036" cy="9349828"/>
            <a:chOff x="0" y="0"/>
            <a:chExt cx="4249358" cy="3055499"/>
          </a:xfrm>
        </p:grpSpPr>
        <p:sp>
          <p:nvSpPr>
            <p:cNvPr id="3" name="Freeform 3"/>
            <p:cNvSpPr/>
            <p:nvPr/>
          </p:nvSpPr>
          <p:spPr>
            <a:xfrm>
              <a:off x="10160" y="16510"/>
              <a:ext cx="4226498" cy="3027559"/>
            </a:xfrm>
            <a:custGeom>
              <a:avLst/>
              <a:gdLst/>
              <a:ahLst/>
              <a:cxnLst/>
              <a:rect l="l" t="t" r="r" b="b"/>
              <a:pathLst>
                <a:path w="4226498" h="3027559">
                  <a:moveTo>
                    <a:pt x="4226498" y="3027559"/>
                  </a:moveTo>
                  <a:lnTo>
                    <a:pt x="0" y="3019939"/>
                  </a:lnTo>
                  <a:lnTo>
                    <a:pt x="0" y="1063264"/>
                  </a:lnTo>
                  <a:lnTo>
                    <a:pt x="17780" y="19050"/>
                  </a:lnTo>
                  <a:lnTo>
                    <a:pt x="2105537" y="0"/>
                  </a:lnTo>
                  <a:lnTo>
                    <a:pt x="4207448" y="5080"/>
                  </a:lnTo>
                  <a:close/>
                </a:path>
              </a:pathLst>
            </a:custGeom>
            <a:solidFill>
              <a:srgbClr val="C8102E"/>
            </a:solidFill>
          </p:spPr>
          <p:txBody>
            <a:bodyPr/>
            <a:lstStyle/>
            <a:p>
              <a:endParaRPr lang="en-US"/>
            </a:p>
          </p:txBody>
        </p:sp>
        <p:sp>
          <p:nvSpPr>
            <p:cNvPr id="4" name="Freeform 4"/>
            <p:cNvSpPr/>
            <p:nvPr/>
          </p:nvSpPr>
          <p:spPr>
            <a:xfrm>
              <a:off x="-3810" y="0"/>
              <a:ext cx="4255708" cy="3054229"/>
            </a:xfrm>
            <a:custGeom>
              <a:avLst/>
              <a:gdLst/>
              <a:ahLst/>
              <a:cxnLst/>
              <a:rect l="l" t="t" r="r" b="b"/>
              <a:pathLst>
                <a:path w="4255708" h="3054229">
                  <a:moveTo>
                    <a:pt x="4221418" y="21590"/>
                  </a:moveTo>
                  <a:cubicBezTo>
                    <a:pt x="4222688" y="34290"/>
                    <a:pt x="4222688" y="44450"/>
                    <a:pt x="4223958" y="54610"/>
                  </a:cubicBezTo>
                  <a:cubicBezTo>
                    <a:pt x="4226498" y="109649"/>
                    <a:pt x="4227768" y="175261"/>
                    <a:pt x="4230308" y="238530"/>
                  </a:cubicBezTo>
                  <a:cubicBezTo>
                    <a:pt x="4230308" y="329919"/>
                    <a:pt x="4243008" y="2131913"/>
                    <a:pt x="4249358" y="2223302"/>
                  </a:cubicBezTo>
                  <a:cubicBezTo>
                    <a:pt x="4255708" y="2361556"/>
                    <a:pt x="4251898" y="2502154"/>
                    <a:pt x="4251898" y="2640408"/>
                  </a:cubicBezTo>
                  <a:cubicBezTo>
                    <a:pt x="4251898" y="2762260"/>
                    <a:pt x="4253168" y="2874738"/>
                    <a:pt x="4254438" y="2993269"/>
                  </a:cubicBezTo>
                  <a:cubicBezTo>
                    <a:pt x="4254438" y="3014859"/>
                    <a:pt x="4254438" y="3028829"/>
                    <a:pt x="4254438" y="3052959"/>
                  </a:cubicBezTo>
                  <a:cubicBezTo>
                    <a:pt x="4231578" y="3052959"/>
                    <a:pt x="4211258" y="3054229"/>
                    <a:pt x="4182696" y="3052959"/>
                  </a:cubicBezTo>
                  <a:cubicBezTo>
                    <a:pt x="3969149" y="3047879"/>
                    <a:pt x="3752317" y="3054229"/>
                    <a:pt x="3538771" y="3049149"/>
                  </a:cubicBezTo>
                  <a:cubicBezTo>
                    <a:pt x="3410642" y="3045339"/>
                    <a:pt x="3285800" y="3047879"/>
                    <a:pt x="3157672" y="3045339"/>
                  </a:cubicBezTo>
                  <a:cubicBezTo>
                    <a:pt x="3098536" y="3044069"/>
                    <a:pt x="3039400" y="3042799"/>
                    <a:pt x="2980264" y="3041529"/>
                  </a:cubicBezTo>
                  <a:cubicBezTo>
                    <a:pt x="2944125" y="3041529"/>
                    <a:pt x="2911272" y="3042799"/>
                    <a:pt x="2875133" y="3042799"/>
                  </a:cubicBezTo>
                  <a:cubicBezTo>
                    <a:pt x="2783144" y="3041529"/>
                    <a:pt x="2530173" y="3042799"/>
                    <a:pt x="2438184" y="3041529"/>
                  </a:cubicBezTo>
                  <a:cubicBezTo>
                    <a:pt x="2372478" y="3040259"/>
                    <a:pt x="1058345" y="3049149"/>
                    <a:pt x="992638" y="3047879"/>
                  </a:cubicBezTo>
                  <a:cubicBezTo>
                    <a:pt x="976211" y="3047879"/>
                    <a:pt x="956499" y="3049149"/>
                    <a:pt x="940073" y="3049149"/>
                  </a:cubicBezTo>
                  <a:cubicBezTo>
                    <a:pt x="900649" y="3049149"/>
                    <a:pt x="864510" y="3050419"/>
                    <a:pt x="825086" y="3050419"/>
                  </a:cubicBezTo>
                  <a:cubicBezTo>
                    <a:pt x="726526" y="3050419"/>
                    <a:pt x="631251" y="3049149"/>
                    <a:pt x="532691" y="3047879"/>
                  </a:cubicBezTo>
                  <a:cubicBezTo>
                    <a:pt x="473555" y="3046609"/>
                    <a:pt x="414419" y="3045339"/>
                    <a:pt x="358569" y="3044069"/>
                  </a:cubicBezTo>
                  <a:cubicBezTo>
                    <a:pt x="253438" y="3042799"/>
                    <a:pt x="148307" y="3041529"/>
                    <a:pt x="48260" y="3041529"/>
                  </a:cubicBezTo>
                  <a:cubicBezTo>
                    <a:pt x="38100" y="3041529"/>
                    <a:pt x="29210" y="3041529"/>
                    <a:pt x="19050" y="3040259"/>
                  </a:cubicBezTo>
                  <a:cubicBezTo>
                    <a:pt x="10160" y="3038989"/>
                    <a:pt x="5080" y="3032639"/>
                    <a:pt x="7620" y="3023749"/>
                  </a:cubicBezTo>
                  <a:cubicBezTo>
                    <a:pt x="16510" y="2991903"/>
                    <a:pt x="12700" y="2933320"/>
                    <a:pt x="11430" y="2872395"/>
                  </a:cubicBezTo>
                  <a:cubicBezTo>
                    <a:pt x="10160" y="2748200"/>
                    <a:pt x="6350" y="2626348"/>
                    <a:pt x="7620" y="2502154"/>
                  </a:cubicBezTo>
                  <a:cubicBezTo>
                    <a:pt x="5080" y="2347496"/>
                    <a:pt x="0" y="433024"/>
                    <a:pt x="7620" y="276023"/>
                  </a:cubicBezTo>
                  <a:cubicBezTo>
                    <a:pt x="8890" y="245560"/>
                    <a:pt x="7620" y="212754"/>
                    <a:pt x="8890" y="182291"/>
                  </a:cubicBezTo>
                  <a:cubicBezTo>
                    <a:pt x="10160" y="133082"/>
                    <a:pt x="12700" y="79186"/>
                    <a:pt x="13970" y="44450"/>
                  </a:cubicBezTo>
                  <a:cubicBezTo>
                    <a:pt x="13970" y="41910"/>
                    <a:pt x="15240" y="39370"/>
                    <a:pt x="16510" y="38100"/>
                  </a:cubicBezTo>
                  <a:cubicBezTo>
                    <a:pt x="38100" y="35560"/>
                    <a:pt x="66174" y="30480"/>
                    <a:pt x="118740" y="29210"/>
                  </a:cubicBezTo>
                  <a:cubicBezTo>
                    <a:pt x="207444" y="25400"/>
                    <a:pt x="296147" y="22860"/>
                    <a:pt x="388137" y="20320"/>
                  </a:cubicBezTo>
                  <a:cubicBezTo>
                    <a:pt x="450558" y="17780"/>
                    <a:pt x="512979" y="16510"/>
                    <a:pt x="572115" y="13970"/>
                  </a:cubicBezTo>
                  <a:cubicBezTo>
                    <a:pt x="631251" y="11430"/>
                    <a:pt x="693673" y="8890"/>
                    <a:pt x="752809" y="8890"/>
                  </a:cubicBezTo>
                  <a:cubicBezTo>
                    <a:pt x="818515" y="7620"/>
                    <a:pt x="884222" y="10160"/>
                    <a:pt x="949929" y="8890"/>
                  </a:cubicBezTo>
                  <a:cubicBezTo>
                    <a:pt x="1032062" y="8890"/>
                    <a:pt x="2520317" y="6350"/>
                    <a:pt x="2602451" y="5080"/>
                  </a:cubicBezTo>
                  <a:cubicBezTo>
                    <a:pt x="2681299" y="3810"/>
                    <a:pt x="2760147" y="2540"/>
                    <a:pt x="2842280" y="2540"/>
                  </a:cubicBezTo>
                  <a:cubicBezTo>
                    <a:pt x="2976979" y="1270"/>
                    <a:pt x="3108392" y="0"/>
                    <a:pt x="3243091" y="0"/>
                  </a:cubicBezTo>
                  <a:cubicBezTo>
                    <a:pt x="3298941" y="0"/>
                    <a:pt x="3358077" y="2540"/>
                    <a:pt x="3413928" y="2540"/>
                  </a:cubicBezTo>
                  <a:cubicBezTo>
                    <a:pt x="3568339" y="3810"/>
                    <a:pt x="3726034" y="5080"/>
                    <a:pt x="3880445" y="7620"/>
                  </a:cubicBezTo>
                  <a:cubicBezTo>
                    <a:pt x="3962578" y="8890"/>
                    <a:pt x="4044712" y="12700"/>
                    <a:pt x="4126845" y="16510"/>
                  </a:cubicBezTo>
                  <a:cubicBezTo>
                    <a:pt x="4146557" y="16510"/>
                    <a:pt x="4166269" y="16510"/>
                    <a:pt x="4182696" y="16510"/>
                  </a:cubicBezTo>
                  <a:cubicBezTo>
                    <a:pt x="4202368" y="17780"/>
                    <a:pt x="4211258" y="20320"/>
                    <a:pt x="4221418" y="21590"/>
                  </a:cubicBezTo>
                  <a:close/>
                  <a:moveTo>
                    <a:pt x="4231578" y="3036449"/>
                  </a:moveTo>
                  <a:cubicBezTo>
                    <a:pt x="4232848" y="3019939"/>
                    <a:pt x="4234118" y="3007239"/>
                    <a:pt x="4234118" y="2994539"/>
                  </a:cubicBezTo>
                  <a:cubicBezTo>
                    <a:pt x="4232848" y="2863022"/>
                    <a:pt x="4231578" y="2738827"/>
                    <a:pt x="4231578" y="2605259"/>
                  </a:cubicBezTo>
                  <a:cubicBezTo>
                    <a:pt x="4231578" y="2544333"/>
                    <a:pt x="4234118" y="2483408"/>
                    <a:pt x="4232848" y="2422482"/>
                  </a:cubicBezTo>
                  <a:cubicBezTo>
                    <a:pt x="4232848" y="2366243"/>
                    <a:pt x="4231578" y="2307660"/>
                    <a:pt x="4230308" y="2251421"/>
                  </a:cubicBezTo>
                  <a:cubicBezTo>
                    <a:pt x="4225228" y="2164719"/>
                    <a:pt x="4213798" y="369755"/>
                    <a:pt x="4213798" y="283053"/>
                  </a:cubicBezTo>
                  <a:cubicBezTo>
                    <a:pt x="4211258" y="210411"/>
                    <a:pt x="4208718" y="135425"/>
                    <a:pt x="4206178" y="63500"/>
                  </a:cubicBezTo>
                  <a:cubicBezTo>
                    <a:pt x="4204908" y="44450"/>
                    <a:pt x="4203638" y="43180"/>
                    <a:pt x="4172840" y="41910"/>
                  </a:cubicBezTo>
                  <a:cubicBezTo>
                    <a:pt x="4162984" y="41910"/>
                    <a:pt x="4156413" y="41910"/>
                    <a:pt x="4146557" y="40640"/>
                  </a:cubicBezTo>
                  <a:cubicBezTo>
                    <a:pt x="4064424" y="36830"/>
                    <a:pt x="3979005" y="31750"/>
                    <a:pt x="3896872" y="30480"/>
                  </a:cubicBezTo>
                  <a:cubicBezTo>
                    <a:pt x="3696467" y="26670"/>
                    <a:pt x="3492776" y="25400"/>
                    <a:pt x="3292371" y="22860"/>
                  </a:cubicBezTo>
                  <a:cubicBezTo>
                    <a:pt x="3262803" y="22860"/>
                    <a:pt x="3229950" y="22860"/>
                    <a:pt x="3200382" y="22860"/>
                  </a:cubicBezTo>
                  <a:cubicBezTo>
                    <a:pt x="3151101" y="22860"/>
                    <a:pt x="3101821" y="22860"/>
                    <a:pt x="3055827" y="22860"/>
                  </a:cubicBezTo>
                  <a:cubicBezTo>
                    <a:pt x="2950696" y="22860"/>
                    <a:pt x="2845565" y="22860"/>
                    <a:pt x="2743720" y="24130"/>
                  </a:cubicBezTo>
                  <a:cubicBezTo>
                    <a:pt x="2655016" y="25400"/>
                    <a:pt x="1160190" y="29210"/>
                    <a:pt x="1071486" y="29210"/>
                  </a:cubicBezTo>
                  <a:cubicBezTo>
                    <a:pt x="926931" y="29210"/>
                    <a:pt x="782377" y="26670"/>
                    <a:pt x="637822" y="33020"/>
                  </a:cubicBezTo>
                  <a:cubicBezTo>
                    <a:pt x="562259" y="36830"/>
                    <a:pt x="489982" y="36830"/>
                    <a:pt x="417705" y="38100"/>
                  </a:cubicBezTo>
                  <a:cubicBezTo>
                    <a:pt x="292862" y="41910"/>
                    <a:pt x="168020" y="45720"/>
                    <a:pt x="49530" y="50800"/>
                  </a:cubicBezTo>
                  <a:cubicBezTo>
                    <a:pt x="36830" y="50800"/>
                    <a:pt x="34290" y="53340"/>
                    <a:pt x="33020" y="72156"/>
                  </a:cubicBezTo>
                  <a:cubicBezTo>
                    <a:pt x="31750" y="114336"/>
                    <a:pt x="31750" y="156515"/>
                    <a:pt x="30480" y="198694"/>
                  </a:cubicBezTo>
                  <a:cubicBezTo>
                    <a:pt x="29210" y="268993"/>
                    <a:pt x="26670" y="336949"/>
                    <a:pt x="25400" y="407248"/>
                  </a:cubicBezTo>
                  <a:cubicBezTo>
                    <a:pt x="20320" y="482233"/>
                    <a:pt x="26670" y="2314690"/>
                    <a:pt x="29210" y="2389676"/>
                  </a:cubicBezTo>
                  <a:cubicBezTo>
                    <a:pt x="29210" y="2469348"/>
                    <a:pt x="29210" y="2551363"/>
                    <a:pt x="30480" y="2631035"/>
                  </a:cubicBezTo>
                  <a:cubicBezTo>
                    <a:pt x="30480" y="2689618"/>
                    <a:pt x="33020" y="2748200"/>
                    <a:pt x="33020" y="2806782"/>
                  </a:cubicBezTo>
                  <a:cubicBezTo>
                    <a:pt x="33020" y="2870051"/>
                    <a:pt x="33020" y="2933320"/>
                    <a:pt x="31750" y="2994539"/>
                  </a:cubicBezTo>
                  <a:cubicBezTo>
                    <a:pt x="31750" y="2998349"/>
                    <a:pt x="31750" y="3000889"/>
                    <a:pt x="31750" y="3004699"/>
                  </a:cubicBezTo>
                  <a:cubicBezTo>
                    <a:pt x="31750" y="3014859"/>
                    <a:pt x="35560" y="3018669"/>
                    <a:pt x="44450" y="3018669"/>
                  </a:cubicBezTo>
                  <a:cubicBezTo>
                    <a:pt x="72745" y="3018669"/>
                    <a:pt x="118740" y="3019939"/>
                    <a:pt x="161449" y="3019939"/>
                  </a:cubicBezTo>
                  <a:cubicBezTo>
                    <a:pt x="223870" y="3019939"/>
                    <a:pt x="289577" y="3017399"/>
                    <a:pt x="351998" y="3019939"/>
                  </a:cubicBezTo>
                  <a:cubicBezTo>
                    <a:pt x="453843" y="3023749"/>
                    <a:pt x="555689" y="3026289"/>
                    <a:pt x="657534" y="3025019"/>
                  </a:cubicBezTo>
                  <a:cubicBezTo>
                    <a:pt x="723241" y="3023749"/>
                    <a:pt x="785662" y="3026289"/>
                    <a:pt x="851369" y="3026289"/>
                  </a:cubicBezTo>
                  <a:cubicBezTo>
                    <a:pt x="946643" y="3026289"/>
                    <a:pt x="1041918" y="3025019"/>
                    <a:pt x="1137193" y="3026289"/>
                  </a:cubicBezTo>
                  <a:cubicBezTo>
                    <a:pt x="1278462" y="3027559"/>
                    <a:pt x="2829139" y="3017399"/>
                    <a:pt x="2973693" y="3019939"/>
                  </a:cubicBezTo>
                  <a:cubicBezTo>
                    <a:pt x="3036115" y="3021209"/>
                    <a:pt x="3098536" y="3022479"/>
                    <a:pt x="3157672" y="3022479"/>
                  </a:cubicBezTo>
                  <a:cubicBezTo>
                    <a:pt x="3266088" y="3025019"/>
                    <a:pt x="3371219" y="3021209"/>
                    <a:pt x="3479635" y="3025019"/>
                  </a:cubicBezTo>
                  <a:cubicBezTo>
                    <a:pt x="3568339" y="3027559"/>
                    <a:pt x="3657042" y="3027559"/>
                    <a:pt x="3745747" y="3030099"/>
                  </a:cubicBezTo>
                  <a:cubicBezTo>
                    <a:pt x="3877160" y="3033909"/>
                    <a:pt x="4008573" y="3036449"/>
                    <a:pt x="4139987" y="3037719"/>
                  </a:cubicBezTo>
                  <a:cubicBezTo>
                    <a:pt x="4189267" y="3037719"/>
                    <a:pt x="4211258" y="3036449"/>
                    <a:pt x="4231578" y="3036449"/>
                  </a:cubicBezTo>
                  <a:close/>
                </a:path>
              </a:pathLst>
            </a:custGeom>
            <a:solidFill>
              <a:srgbClr val="C8102E"/>
            </a:solidFill>
          </p:spPr>
          <p:txBody>
            <a:bodyPr/>
            <a:lstStyle/>
            <a:p>
              <a:endParaRPr lang="en-US"/>
            </a:p>
          </p:txBody>
        </p:sp>
      </p:grpSp>
      <p:grpSp>
        <p:nvGrpSpPr>
          <p:cNvPr id="5" name="Group 5"/>
          <p:cNvGrpSpPr/>
          <p:nvPr/>
        </p:nvGrpSpPr>
        <p:grpSpPr>
          <a:xfrm>
            <a:off x="439067" y="2314557"/>
            <a:ext cx="17409865" cy="7669628"/>
            <a:chOff x="0" y="0"/>
            <a:chExt cx="5689498" cy="2506414"/>
          </a:xfrm>
        </p:grpSpPr>
        <p:sp>
          <p:nvSpPr>
            <p:cNvPr id="6" name="Freeform 6"/>
            <p:cNvSpPr/>
            <p:nvPr/>
          </p:nvSpPr>
          <p:spPr>
            <a:xfrm>
              <a:off x="10160" y="16510"/>
              <a:ext cx="5666638" cy="2478475"/>
            </a:xfrm>
            <a:custGeom>
              <a:avLst/>
              <a:gdLst/>
              <a:ahLst/>
              <a:cxnLst/>
              <a:rect l="l" t="t" r="r" b="b"/>
              <a:pathLst>
                <a:path w="5666638" h="2478475">
                  <a:moveTo>
                    <a:pt x="5666638" y="2478475"/>
                  </a:moveTo>
                  <a:lnTo>
                    <a:pt x="0" y="2470854"/>
                  </a:lnTo>
                  <a:lnTo>
                    <a:pt x="0" y="872827"/>
                  </a:lnTo>
                  <a:lnTo>
                    <a:pt x="17780" y="19050"/>
                  </a:lnTo>
                  <a:lnTo>
                    <a:pt x="2823756" y="0"/>
                  </a:lnTo>
                  <a:lnTo>
                    <a:pt x="5647588" y="5080"/>
                  </a:lnTo>
                  <a:close/>
                </a:path>
              </a:pathLst>
            </a:custGeom>
            <a:solidFill>
              <a:srgbClr val="FFFFFF"/>
            </a:solidFill>
          </p:spPr>
          <p:txBody>
            <a:bodyPr/>
            <a:lstStyle/>
            <a:p>
              <a:endParaRPr lang="en-US"/>
            </a:p>
          </p:txBody>
        </p:sp>
        <p:sp>
          <p:nvSpPr>
            <p:cNvPr id="7" name="Freeform 7"/>
            <p:cNvSpPr/>
            <p:nvPr/>
          </p:nvSpPr>
          <p:spPr>
            <a:xfrm>
              <a:off x="-3810" y="0"/>
              <a:ext cx="5695849" cy="2505144"/>
            </a:xfrm>
            <a:custGeom>
              <a:avLst/>
              <a:gdLst/>
              <a:ahLst/>
              <a:cxnLst/>
              <a:rect l="l" t="t" r="r" b="b"/>
              <a:pathLst>
                <a:path w="5695849" h="2505144">
                  <a:moveTo>
                    <a:pt x="5661558" y="21590"/>
                  </a:moveTo>
                  <a:cubicBezTo>
                    <a:pt x="5662829" y="34290"/>
                    <a:pt x="5662829" y="44450"/>
                    <a:pt x="5664099" y="54610"/>
                  </a:cubicBezTo>
                  <a:cubicBezTo>
                    <a:pt x="5666638" y="101153"/>
                    <a:pt x="5667908" y="154460"/>
                    <a:pt x="5670449" y="205864"/>
                  </a:cubicBezTo>
                  <a:cubicBezTo>
                    <a:pt x="5670449" y="280113"/>
                    <a:pt x="5683149" y="1744154"/>
                    <a:pt x="5689499" y="1818403"/>
                  </a:cubicBezTo>
                  <a:cubicBezTo>
                    <a:pt x="5695849" y="1930729"/>
                    <a:pt x="5692038" y="2044958"/>
                    <a:pt x="5692038" y="2157284"/>
                  </a:cubicBezTo>
                  <a:cubicBezTo>
                    <a:pt x="5692038" y="2256283"/>
                    <a:pt x="5693308" y="2347666"/>
                    <a:pt x="5694579" y="2444184"/>
                  </a:cubicBezTo>
                  <a:cubicBezTo>
                    <a:pt x="5694579" y="2465774"/>
                    <a:pt x="5694579" y="2479744"/>
                    <a:pt x="5694579" y="2503874"/>
                  </a:cubicBezTo>
                  <a:cubicBezTo>
                    <a:pt x="5671719" y="2503874"/>
                    <a:pt x="5651399" y="2505144"/>
                    <a:pt x="5618165" y="2503874"/>
                  </a:cubicBezTo>
                  <a:cubicBezTo>
                    <a:pt x="5330381" y="2498794"/>
                    <a:pt x="5038169" y="2505144"/>
                    <a:pt x="4750385" y="2500064"/>
                  </a:cubicBezTo>
                  <a:cubicBezTo>
                    <a:pt x="4577714" y="2496254"/>
                    <a:pt x="4409471" y="2498794"/>
                    <a:pt x="4236800" y="2496254"/>
                  </a:cubicBezTo>
                  <a:cubicBezTo>
                    <a:pt x="4157106" y="2494984"/>
                    <a:pt x="4077412" y="2493714"/>
                    <a:pt x="3997718" y="2492444"/>
                  </a:cubicBezTo>
                  <a:cubicBezTo>
                    <a:pt x="3949016" y="2492444"/>
                    <a:pt x="3904741" y="2493714"/>
                    <a:pt x="3856039" y="2493714"/>
                  </a:cubicBezTo>
                  <a:cubicBezTo>
                    <a:pt x="3732071" y="2492444"/>
                    <a:pt x="3391157" y="2493714"/>
                    <a:pt x="3267188" y="2492444"/>
                  </a:cubicBezTo>
                  <a:cubicBezTo>
                    <a:pt x="3178639" y="2491174"/>
                    <a:pt x="1407659" y="2500064"/>
                    <a:pt x="1319110" y="2498794"/>
                  </a:cubicBezTo>
                  <a:cubicBezTo>
                    <a:pt x="1296972" y="2498794"/>
                    <a:pt x="1270408" y="2500064"/>
                    <a:pt x="1248271" y="2500064"/>
                  </a:cubicBezTo>
                  <a:cubicBezTo>
                    <a:pt x="1195141" y="2500064"/>
                    <a:pt x="1146439" y="2501334"/>
                    <a:pt x="1093310" y="2501334"/>
                  </a:cubicBezTo>
                  <a:cubicBezTo>
                    <a:pt x="960486" y="2501334"/>
                    <a:pt x="832090" y="2500064"/>
                    <a:pt x="699267" y="2498794"/>
                  </a:cubicBezTo>
                  <a:cubicBezTo>
                    <a:pt x="619573" y="2497524"/>
                    <a:pt x="539878" y="2496254"/>
                    <a:pt x="464612" y="2494984"/>
                  </a:cubicBezTo>
                  <a:cubicBezTo>
                    <a:pt x="322933" y="2493714"/>
                    <a:pt x="181255" y="2492444"/>
                    <a:pt x="48260" y="2492444"/>
                  </a:cubicBezTo>
                  <a:cubicBezTo>
                    <a:pt x="38100" y="2492444"/>
                    <a:pt x="29210" y="2492444"/>
                    <a:pt x="19050" y="2491174"/>
                  </a:cubicBezTo>
                  <a:cubicBezTo>
                    <a:pt x="10160" y="2489904"/>
                    <a:pt x="5080" y="2483554"/>
                    <a:pt x="7620" y="2474664"/>
                  </a:cubicBezTo>
                  <a:cubicBezTo>
                    <a:pt x="16510" y="2442857"/>
                    <a:pt x="12700" y="2395262"/>
                    <a:pt x="11430" y="2345762"/>
                  </a:cubicBezTo>
                  <a:cubicBezTo>
                    <a:pt x="10160" y="2244860"/>
                    <a:pt x="6350" y="2145861"/>
                    <a:pt x="7620" y="2044958"/>
                  </a:cubicBezTo>
                  <a:cubicBezTo>
                    <a:pt x="5080" y="1919306"/>
                    <a:pt x="0" y="363881"/>
                    <a:pt x="7620" y="236325"/>
                  </a:cubicBezTo>
                  <a:cubicBezTo>
                    <a:pt x="8890" y="211575"/>
                    <a:pt x="7620" y="184921"/>
                    <a:pt x="8890" y="160172"/>
                  </a:cubicBezTo>
                  <a:cubicBezTo>
                    <a:pt x="10160" y="120191"/>
                    <a:pt x="12700" y="76403"/>
                    <a:pt x="13970" y="44450"/>
                  </a:cubicBezTo>
                  <a:cubicBezTo>
                    <a:pt x="13970" y="41910"/>
                    <a:pt x="15240" y="39370"/>
                    <a:pt x="16510" y="38100"/>
                  </a:cubicBezTo>
                  <a:cubicBezTo>
                    <a:pt x="38100" y="35560"/>
                    <a:pt x="70569" y="30480"/>
                    <a:pt x="141408" y="29210"/>
                  </a:cubicBezTo>
                  <a:cubicBezTo>
                    <a:pt x="260949" y="25400"/>
                    <a:pt x="380490" y="22860"/>
                    <a:pt x="504459" y="20320"/>
                  </a:cubicBezTo>
                  <a:cubicBezTo>
                    <a:pt x="588580" y="17780"/>
                    <a:pt x="672702" y="16510"/>
                    <a:pt x="752396" y="13970"/>
                  </a:cubicBezTo>
                  <a:cubicBezTo>
                    <a:pt x="832090" y="11430"/>
                    <a:pt x="916212" y="8890"/>
                    <a:pt x="995906" y="8890"/>
                  </a:cubicBezTo>
                  <a:cubicBezTo>
                    <a:pt x="1084455" y="7620"/>
                    <a:pt x="1173004" y="10160"/>
                    <a:pt x="1261553" y="8890"/>
                  </a:cubicBezTo>
                  <a:cubicBezTo>
                    <a:pt x="1372239" y="8890"/>
                    <a:pt x="3377875" y="6350"/>
                    <a:pt x="3488561" y="5080"/>
                  </a:cubicBezTo>
                  <a:cubicBezTo>
                    <a:pt x="3594820" y="3810"/>
                    <a:pt x="3701079" y="2540"/>
                    <a:pt x="3811765" y="2540"/>
                  </a:cubicBezTo>
                  <a:cubicBezTo>
                    <a:pt x="3993291" y="1270"/>
                    <a:pt x="4170388" y="0"/>
                    <a:pt x="4351914" y="0"/>
                  </a:cubicBezTo>
                  <a:cubicBezTo>
                    <a:pt x="4427181" y="0"/>
                    <a:pt x="4506875" y="2540"/>
                    <a:pt x="4582141" y="2540"/>
                  </a:cubicBezTo>
                  <a:cubicBezTo>
                    <a:pt x="4790231" y="3810"/>
                    <a:pt x="5002749" y="5080"/>
                    <a:pt x="5210839" y="7620"/>
                  </a:cubicBezTo>
                  <a:cubicBezTo>
                    <a:pt x="5321526" y="8890"/>
                    <a:pt x="5432212" y="12700"/>
                    <a:pt x="5542898" y="16510"/>
                  </a:cubicBezTo>
                  <a:cubicBezTo>
                    <a:pt x="5569463" y="16510"/>
                    <a:pt x="5596028" y="16510"/>
                    <a:pt x="5618165" y="16510"/>
                  </a:cubicBezTo>
                  <a:cubicBezTo>
                    <a:pt x="5642508" y="17780"/>
                    <a:pt x="5651399" y="20320"/>
                    <a:pt x="5661558" y="21590"/>
                  </a:cubicBezTo>
                  <a:close/>
                  <a:moveTo>
                    <a:pt x="5671719" y="2487364"/>
                  </a:moveTo>
                  <a:cubicBezTo>
                    <a:pt x="5672989" y="2470854"/>
                    <a:pt x="5674258" y="2458154"/>
                    <a:pt x="5674258" y="2445454"/>
                  </a:cubicBezTo>
                  <a:cubicBezTo>
                    <a:pt x="5672989" y="2338147"/>
                    <a:pt x="5671719" y="2237244"/>
                    <a:pt x="5671719" y="2128726"/>
                  </a:cubicBezTo>
                  <a:cubicBezTo>
                    <a:pt x="5671719" y="2079227"/>
                    <a:pt x="5674258" y="2029728"/>
                    <a:pt x="5672989" y="1980228"/>
                  </a:cubicBezTo>
                  <a:cubicBezTo>
                    <a:pt x="5672989" y="1934536"/>
                    <a:pt x="5671719" y="1886941"/>
                    <a:pt x="5670449" y="1841249"/>
                  </a:cubicBezTo>
                  <a:cubicBezTo>
                    <a:pt x="5665369" y="1770807"/>
                    <a:pt x="5653939" y="312478"/>
                    <a:pt x="5653939" y="242036"/>
                  </a:cubicBezTo>
                  <a:cubicBezTo>
                    <a:pt x="5651399" y="183018"/>
                    <a:pt x="5648858" y="122095"/>
                    <a:pt x="5646319" y="63500"/>
                  </a:cubicBezTo>
                  <a:cubicBezTo>
                    <a:pt x="5645049" y="44450"/>
                    <a:pt x="5643779" y="43180"/>
                    <a:pt x="5604882" y="41910"/>
                  </a:cubicBezTo>
                  <a:cubicBezTo>
                    <a:pt x="5591600" y="41910"/>
                    <a:pt x="5582745" y="41910"/>
                    <a:pt x="5569463" y="40640"/>
                  </a:cubicBezTo>
                  <a:cubicBezTo>
                    <a:pt x="5458777" y="36830"/>
                    <a:pt x="5343663" y="31750"/>
                    <a:pt x="5232976" y="30480"/>
                  </a:cubicBezTo>
                  <a:cubicBezTo>
                    <a:pt x="4962902" y="26670"/>
                    <a:pt x="4688400" y="25400"/>
                    <a:pt x="4418326" y="22860"/>
                  </a:cubicBezTo>
                  <a:cubicBezTo>
                    <a:pt x="4378479" y="22860"/>
                    <a:pt x="4334204" y="22860"/>
                    <a:pt x="4294357" y="22860"/>
                  </a:cubicBezTo>
                  <a:cubicBezTo>
                    <a:pt x="4227946" y="22860"/>
                    <a:pt x="4161534" y="22860"/>
                    <a:pt x="4099549" y="22860"/>
                  </a:cubicBezTo>
                  <a:cubicBezTo>
                    <a:pt x="3957871" y="22860"/>
                    <a:pt x="3816192" y="22860"/>
                    <a:pt x="3678941" y="24130"/>
                  </a:cubicBezTo>
                  <a:cubicBezTo>
                    <a:pt x="3559400" y="25400"/>
                    <a:pt x="1544910" y="29210"/>
                    <a:pt x="1425369" y="29210"/>
                  </a:cubicBezTo>
                  <a:cubicBezTo>
                    <a:pt x="1230561" y="29210"/>
                    <a:pt x="1035753" y="26670"/>
                    <a:pt x="840945" y="33020"/>
                  </a:cubicBezTo>
                  <a:cubicBezTo>
                    <a:pt x="739114" y="36830"/>
                    <a:pt x="641710" y="36830"/>
                    <a:pt x="544306" y="38100"/>
                  </a:cubicBezTo>
                  <a:cubicBezTo>
                    <a:pt x="376063" y="41910"/>
                    <a:pt x="207820" y="45720"/>
                    <a:pt x="49530" y="50800"/>
                  </a:cubicBezTo>
                  <a:cubicBezTo>
                    <a:pt x="36830" y="50800"/>
                    <a:pt x="34290" y="53340"/>
                    <a:pt x="33020" y="70692"/>
                  </a:cubicBezTo>
                  <a:cubicBezTo>
                    <a:pt x="31750" y="104961"/>
                    <a:pt x="31750" y="139230"/>
                    <a:pt x="30480" y="173499"/>
                  </a:cubicBezTo>
                  <a:cubicBezTo>
                    <a:pt x="29210" y="230613"/>
                    <a:pt x="26670" y="285824"/>
                    <a:pt x="25400" y="342939"/>
                  </a:cubicBezTo>
                  <a:cubicBezTo>
                    <a:pt x="20320" y="403861"/>
                    <a:pt x="26670" y="1892652"/>
                    <a:pt x="29210" y="1953575"/>
                  </a:cubicBezTo>
                  <a:cubicBezTo>
                    <a:pt x="29210" y="2018305"/>
                    <a:pt x="29210" y="2084938"/>
                    <a:pt x="30480" y="2149668"/>
                  </a:cubicBezTo>
                  <a:cubicBezTo>
                    <a:pt x="30480" y="2197264"/>
                    <a:pt x="33020" y="2244860"/>
                    <a:pt x="33020" y="2292455"/>
                  </a:cubicBezTo>
                  <a:cubicBezTo>
                    <a:pt x="33020" y="2343858"/>
                    <a:pt x="33020" y="2395262"/>
                    <a:pt x="31750" y="2445454"/>
                  </a:cubicBezTo>
                  <a:cubicBezTo>
                    <a:pt x="31750" y="2449264"/>
                    <a:pt x="31750" y="2451804"/>
                    <a:pt x="31750" y="2455614"/>
                  </a:cubicBezTo>
                  <a:cubicBezTo>
                    <a:pt x="31750" y="2465774"/>
                    <a:pt x="35560" y="2469585"/>
                    <a:pt x="44450" y="2469585"/>
                  </a:cubicBezTo>
                  <a:cubicBezTo>
                    <a:pt x="79424" y="2469585"/>
                    <a:pt x="141408" y="2470854"/>
                    <a:pt x="198965" y="2470854"/>
                  </a:cubicBezTo>
                  <a:cubicBezTo>
                    <a:pt x="283086" y="2470854"/>
                    <a:pt x="371635" y="2468314"/>
                    <a:pt x="455757" y="2470854"/>
                  </a:cubicBezTo>
                  <a:cubicBezTo>
                    <a:pt x="593008" y="2474664"/>
                    <a:pt x="730259" y="2477204"/>
                    <a:pt x="867510" y="2475935"/>
                  </a:cubicBezTo>
                  <a:cubicBezTo>
                    <a:pt x="956059" y="2474664"/>
                    <a:pt x="1040180" y="2477204"/>
                    <a:pt x="1128729" y="2477204"/>
                  </a:cubicBezTo>
                  <a:cubicBezTo>
                    <a:pt x="1257126" y="2477204"/>
                    <a:pt x="1385522" y="2475935"/>
                    <a:pt x="1513918" y="2477204"/>
                  </a:cubicBezTo>
                  <a:cubicBezTo>
                    <a:pt x="1704298" y="2478474"/>
                    <a:pt x="3794055" y="2468314"/>
                    <a:pt x="3988863" y="2470854"/>
                  </a:cubicBezTo>
                  <a:cubicBezTo>
                    <a:pt x="4072984" y="2472124"/>
                    <a:pt x="4157106" y="2473394"/>
                    <a:pt x="4236800" y="2473394"/>
                  </a:cubicBezTo>
                  <a:cubicBezTo>
                    <a:pt x="4382906" y="2475935"/>
                    <a:pt x="4524584" y="2472124"/>
                    <a:pt x="4670691" y="2475935"/>
                  </a:cubicBezTo>
                  <a:cubicBezTo>
                    <a:pt x="4790231" y="2478474"/>
                    <a:pt x="4909773" y="2478474"/>
                    <a:pt x="5029314" y="2481014"/>
                  </a:cubicBezTo>
                  <a:cubicBezTo>
                    <a:pt x="5206412" y="2484824"/>
                    <a:pt x="5383510" y="2487364"/>
                    <a:pt x="5560608" y="2488635"/>
                  </a:cubicBezTo>
                  <a:cubicBezTo>
                    <a:pt x="5627020" y="2488635"/>
                    <a:pt x="5651399" y="2487364"/>
                    <a:pt x="5671719" y="2487364"/>
                  </a:cubicBezTo>
                  <a:close/>
                </a:path>
              </a:pathLst>
            </a:custGeom>
            <a:solidFill>
              <a:srgbClr val="FFFFFF"/>
            </a:solidFill>
          </p:spPr>
          <p:txBody>
            <a:bodyPr/>
            <a:lstStyle/>
            <a:p>
              <a:endParaRPr lang="en-US"/>
            </a:p>
          </p:txBody>
        </p:sp>
      </p:grpSp>
      <p:sp>
        <p:nvSpPr>
          <p:cNvPr id="8" name="TextBox 8"/>
          <p:cNvSpPr txBox="1"/>
          <p:nvPr/>
        </p:nvSpPr>
        <p:spPr>
          <a:xfrm>
            <a:off x="280419" y="740680"/>
            <a:ext cx="17721350" cy="1330685"/>
          </a:xfrm>
          <a:prstGeom prst="rect">
            <a:avLst/>
          </a:prstGeom>
        </p:spPr>
        <p:txBody>
          <a:bodyPr lIns="0" tIns="0" rIns="0" bIns="0" rtlCol="0" anchor="t">
            <a:spAutoFit/>
          </a:bodyPr>
          <a:lstStyle/>
          <a:p>
            <a:pPr algn="l">
              <a:lnSpc>
                <a:spcPts val="11200"/>
              </a:lnSpc>
              <a:spcBef>
                <a:spcPct val="0"/>
              </a:spcBef>
            </a:pPr>
            <a:r>
              <a:rPr lang="en-US" sz="8000" dirty="0">
                <a:solidFill>
                  <a:srgbClr val="FFFFFF"/>
                </a:solidFill>
                <a:latin typeface="Montserrat"/>
                <a:ea typeface="Montserrat"/>
                <a:cs typeface="Montserrat"/>
                <a:sym typeface="Montserrat"/>
              </a:rPr>
              <a:t>Cancer Self-management</a:t>
            </a:r>
          </a:p>
        </p:txBody>
      </p:sp>
      <p:sp>
        <p:nvSpPr>
          <p:cNvPr id="9" name="AutoShape 9"/>
          <p:cNvSpPr/>
          <p:nvPr/>
        </p:nvSpPr>
        <p:spPr>
          <a:xfrm>
            <a:off x="0" y="1960347"/>
            <a:ext cx="18287977" cy="0"/>
          </a:xfrm>
          <a:prstGeom prst="line">
            <a:avLst/>
          </a:prstGeom>
          <a:ln w="57150" cap="flat">
            <a:solidFill>
              <a:srgbClr val="FFFFFF"/>
            </a:solidFill>
            <a:prstDash val="solid"/>
            <a:headEnd type="none" w="sm" len="sm"/>
            <a:tailEnd type="none" w="sm" len="sm"/>
          </a:ln>
        </p:spPr>
        <p:txBody>
          <a:bodyPr/>
          <a:lstStyle/>
          <a:p>
            <a:endParaRPr lang="en-US"/>
          </a:p>
        </p:txBody>
      </p:sp>
      <p:sp>
        <p:nvSpPr>
          <p:cNvPr id="10" name="TextBox 10"/>
          <p:cNvSpPr txBox="1"/>
          <p:nvPr/>
        </p:nvSpPr>
        <p:spPr>
          <a:xfrm>
            <a:off x="439067" y="2690193"/>
            <a:ext cx="17231485" cy="5932971"/>
          </a:xfrm>
          <a:prstGeom prst="rect">
            <a:avLst/>
          </a:prstGeom>
        </p:spPr>
        <p:txBody>
          <a:bodyPr lIns="0" tIns="0" rIns="0" bIns="0" rtlCol="0" anchor="t">
            <a:spAutoFit/>
          </a:bodyPr>
          <a:lstStyle/>
          <a:p>
            <a:pPr marL="755008" lvl="1" indent="-377504" algn="l">
              <a:lnSpc>
                <a:spcPts val="4895"/>
              </a:lnSpc>
              <a:buFont typeface="Arial"/>
              <a:buChar char="•"/>
            </a:pPr>
            <a:r>
              <a:rPr lang="en-US" sz="3497" dirty="0">
                <a:solidFill>
                  <a:srgbClr val="000000"/>
                </a:solidFill>
                <a:latin typeface="Montserrat"/>
                <a:ea typeface="Montserrat"/>
                <a:cs typeface="Montserrat"/>
                <a:sym typeface="Montserrat"/>
              </a:rPr>
              <a:t>There is a growing focus on self-management in cancer survivorship</a:t>
            </a:r>
          </a:p>
          <a:p>
            <a:pPr marL="1423654" lvl="2" indent="-474551" algn="l">
              <a:lnSpc>
                <a:spcPts val="4615"/>
              </a:lnSpc>
              <a:buFont typeface="Arial"/>
              <a:buChar char="⚬"/>
            </a:pPr>
            <a:r>
              <a:rPr lang="en-US" sz="3297" dirty="0">
                <a:solidFill>
                  <a:srgbClr val="000000"/>
                </a:solidFill>
                <a:latin typeface="Montserrat"/>
                <a:ea typeface="Montserrat"/>
                <a:cs typeface="Montserrat"/>
                <a:sym typeface="Montserrat"/>
              </a:rPr>
              <a:t>Emotional support </a:t>
            </a:r>
          </a:p>
          <a:p>
            <a:pPr marL="1423654" lvl="2" indent="-474551" algn="l">
              <a:lnSpc>
                <a:spcPts val="4615"/>
              </a:lnSpc>
              <a:buFont typeface="Arial"/>
              <a:buChar char="⚬"/>
            </a:pPr>
            <a:r>
              <a:rPr lang="en-US" sz="3297" dirty="0">
                <a:solidFill>
                  <a:srgbClr val="000000"/>
                </a:solidFill>
                <a:latin typeface="Montserrat"/>
                <a:ea typeface="Montserrat"/>
                <a:cs typeface="Montserrat"/>
                <a:sym typeface="Montserrat"/>
              </a:rPr>
              <a:t>Instrumental support (e.g., picking up medications, ADLs)</a:t>
            </a:r>
          </a:p>
          <a:p>
            <a:pPr marL="1423654" lvl="2" indent="-474551" algn="l">
              <a:lnSpc>
                <a:spcPts val="4615"/>
              </a:lnSpc>
              <a:buFont typeface="Arial"/>
              <a:buChar char="⚬"/>
            </a:pPr>
            <a:r>
              <a:rPr lang="en-US" sz="3297" dirty="0">
                <a:solidFill>
                  <a:srgbClr val="000000"/>
                </a:solidFill>
                <a:latin typeface="Montserrat"/>
                <a:ea typeface="Montserrat"/>
                <a:cs typeface="Montserrat"/>
                <a:sym typeface="Montserrat"/>
              </a:rPr>
              <a:t>Complex medical tasks (e.g., wound care)</a:t>
            </a:r>
          </a:p>
          <a:p>
            <a:pPr marL="1423654" lvl="2" indent="-474551" algn="l">
              <a:lnSpc>
                <a:spcPts val="4615"/>
              </a:lnSpc>
              <a:buFont typeface="Arial"/>
              <a:buChar char="⚬"/>
            </a:pPr>
            <a:r>
              <a:rPr lang="en-US" sz="3297" dirty="0">
                <a:solidFill>
                  <a:srgbClr val="000000"/>
                </a:solidFill>
                <a:latin typeface="Montserrat"/>
                <a:ea typeface="Montserrat"/>
                <a:cs typeface="Montserrat"/>
                <a:sym typeface="Montserrat"/>
              </a:rPr>
              <a:t>Adherence to diet and nutrition </a:t>
            </a:r>
          </a:p>
          <a:p>
            <a:pPr marL="1423654" lvl="2" indent="-474551" algn="l">
              <a:lnSpc>
                <a:spcPts val="4615"/>
              </a:lnSpc>
              <a:buFont typeface="Arial"/>
              <a:buChar char="⚬"/>
            </a:pPr>
            <a:r>
              <a:rPr lang="en-US" sz="3297" dirty="0">
                <a:solidFill>
                  <a:srgbClr val="000000"/>
                </a:solidFill>
                <a:latin typeface="Montserrat"/>
                <a:ea typeface="Montserrat"/>
                <a:cs typeface="Montserrat"/>
                <a:sym typeface="Montserrat"/>
              </a:rPr>
              <a:t>Adherence to exercise recommendations</a:t>
            </a:r>
          </a:p>
          <a:p>
            <a:pPr marL="1423654" lvl="2" indent="-474551" algn="l">
              <a:lnSpc>
                <a:spcPts val="4615"/>
              </a:lnSpc>
              <a:buFont typeface="Arial"/>
              <a:buChar char="⚬"/>
            </a:pPr>
            <a:r>
              <a:rPr lang="en-US" sz="3297" dirty="0">
                <a:solidFill>
                  <a:srgbClr val="000000"/>
                </a:solidFill>
                <a:latin typeface="Montserrat"/>
                <a:ea typeface="Montserrat"/>
                <a:cs typeface="Montserrat"/>
                <a:sym typeface="Montserrat"/>
              </a:rPr>
              <a:t>Preventive care (e.g., vaccinations)</a:t>
            </a:r>
          </a:p>
          <a:p>
            <a:pPr marL="1423654" lvl="2" indent="-474551" algn="l">
              <a:lnSpc>
                <a:spcPts val="4615"/>
              </a:lnSpc>
              <a:buFont typeface="Arial"/>
              <a:buChar char="⚬"/>
            </a:pPr>
            <a:endParaRPr lang="en-US" sz="3297" dirty="0">
              <a:solidFill>
                <a:srgbClr val="000000"/>
              </a:solidFill>
              <a:latin typeface="Montserrat"/>
              <a:ea typeface="Montserrat"/>
              <a:cs typeface="Montserrat"/>
              <a:sym typeface="Montserrat"/>
            </a:endParaRPr>
          </a:p>
          <a:p>
            <a:pPr marL="966454" lvl="1" indent="-474551">
              <a:lnSpc>
                <a:spcPts val="4615"/>
              </a:lnSpc>
              <a:buFont typeface="Arial" panose="020B0604020202020204" pitchFamily="34" charset="0"/>
              <a:buChar char="•"/>
            </a:pPr>
            <a:r>
              <a:rPr lang="en-US" sz="3200" dirty="0">
                <a:solidFill>
                  <a:srgbClr val="000000"/>
                </a:solidFill>
                <a:latin typeface="Montserrat"/>
                <a:ea typeface="Montserrat"/>
                <a:cs typeface="Montserrat"/>
                <a:sym typeface="Montserrat"/>
              </a:rPr>
              <a:t>Family caregivers may be responsible for self-management </a:t>
            </a:r>
          </a:p>
          <a:p>
            <a:pPr marL="966454" lvl="1" indent="-474551">
              <a:lnSpc>
                <a:spcPts val="4615"/>
              </a:lnSpc>
              <a:buFont typeface="Arial"/>
              <a:buChar char="⚬"/>
            </a:pPr>
            <a:endParaRPr lang="en-US" sz="3297" dirty="0">
              <a:solidFill>
                <a:srgbClr val="000000"/>
              </a:solidFill>
              <a:latin typeface="Montserrat"/>
              <a:ea typeface="Montserrat"/>
              <a:cs typeface="Montserrat"/>
              <a:sym typeface="Montserrat"/>
            </a:endParaRPr>
          </a:p>
        </p:txBody>
      </p:sp>
      <p:sp>
        <p:nvSpPr>
          <p:cNvPr id="11" name="Freeform 11"/>
          <p:cNvSpPr/>
          <p:nvPr/>
        </p:nvSpPr>
        <p:spPr>
          <a:xfrm>
            <a:off x="15002004" y="7173680"/>
            <a:ext cx="2257296" cy="2294848"/>
          </a:xfrm>
          <a:custGeom>
            <a:avLst/>
            <a:gdLst/>
            <a:ahLst/>
            <a:cxnLst/>
            <a:rect l="l" t="t" r="r" b="b"/>
            <a:pathLst>
              <a:path w="2257296" h="2294848">
                <a:moveTo>
                  <a:pt x="0" y="0"/>
                </a:moveTo>
                <a:lnTo>
                  <a:pt x="2257296" y="0"/>
                </a:lnTo>
                <a:lnTo>
                  <a:pt x="2257296" y="2294848"/>
                </a:lnTo>
                <a:lnTo>
                  <a:pt x="0" y="229484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960C22"/>
        </a:solidFill>
        <a:effectLst/>
      </p:bgPr>
    </p:bg>
    <p:spTree>
      <p:nvGrpSpPr>
        <p:cNvPr id="1" name=""/>
        <p:cNvGrpSpPr/>
        <p:nvPr/>
      </p:nvGrpSpPr>
      <p:grpSpPr>
        <a:xfrm>
          <a:off x="0" y="0"/>
          <a:ext cx="0" cy="0"/>
          <a:chOff x="0" y="0"/>
          <a:chExt cx="0" cy="0"/>
        </a:xfrm>
      </p:grpSpPr>
      <p:sp>
        <p:nvSpPr>
          <p:cNvPr id="2" name="TextBox 2"/>
          <p:cNvSpPr txBox="1"/>
          <p:nvPr/>
        </p:nvSpPr>
        <p:spPr>
          <a:xfrm>
            <a:off x="241642" y="3932976"/>
            <a:ext cx="17804716" cy="2421047"/>
          </a:xfrm>
          <a:prstGeom prst="rect">
            <a:avLst/>
          </a:prstGeom>
        </p:spPr>
        <p:txBody>
          <a:bodyPr lIns="0" tIns="0" rIns="0" bIns="0" rtlCol="0" anchor="t">
            <a:spAutoFit/>
          </a:bodyPr>
          <a:lstStyle/>
          <a:p>
            <a:pPr algn="ctr">
              <a:lnSpc>
                <a:spcPts val="9799"/>
              </a:lnSpc>
              <a:spcBef>
                <a:spcPct val="0"/>
              </a:spcBef>
            </a:pPr>
            <a:r>
              <a:rPr lang="en-US" sz="6999" dirty="0">
                <a:solidFill>
                  <a:srgbClr val="FFFFFF"/>
                </a:solidFill>
                <a:latin typeface="Montserrat"/>
                <a:ea typeface="Montserrat"/>
                <a:cs typeface="Montserrat"/>
                <a:sym typeface="Montserrat"/>
              </a:rPr>
              <a:t>Yet, caregivers are not empowered in healthcare.</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5"/>
          <p:cNvGrpSpPr/>
          <p:nvPr/>
        </p:nvGrpSpPr>
        <p:grpSpPr>
          <a:xfrm>
            <a:off x="4100004" y="99504"/>
            <a:ext cx="10087992" cy="10087992"/>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28481"/>
            </a:solidFill>
          </p:spPr>
          <p:txBody>
            <a:bodyPr/>
            <a:lstStyle/>
            <a:p>
              <a:endParaRPr lang="en-US"/>
            </a:p>
          </p:txBody>
        </p:sp>
        <p:sp>
          <p:nvSpPr>
            <p:cNvPr id="7" name="TextBox 7"/>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4879333" y="1689590"/>
            <a:ext cx="8529333" cy="8678992"/>
            <a:chOff x="0" y="0"/>
            <a:chExt cx="798784" cy="812800"/>
          </a:xfrm>
        </p:grpSpPr>
        <p:sp>
          <p:nvSpPr>
            <p:cNvPr id="9" name="Freeform 9"/>
            <p:cNvSpPr/>
            <p:nvPr/>
          </p:nvSpPr>
          <p:spPr>
            <a:xfrm>
              <a:off x="0" y="0"/>
              <a:ext cx="798784" cy="812800"/>
            </a:xfrm>
            <a:custGeom>
              <a:avLst/>
              <a:gdLst/>
              <a:ahLst/>
              <a:cxnLst/>
              <a:rect l="l" t="t" r="r" b="b"/>
              <a:pathLst>
                <a:path w="798784" h="812800">
                  <a:moveTo>
                    <a:pt x="399392" y="0"/>
                  </a:moveTo>
                  <a:cubicBezTo>
                    <a:pt x="178814" y="0"/>
                    <a:pt x="0" y="181951"/>
                    <a:pt x="0" y="406400"/>
                  </a:cubicBezTo>
                  <a:cubicBezTo>
                    <a:pt x="0" y="630849"/>
                    <a:pt x="178814" y="812800"/>
                    <a:pt x="399392" y="812800"/>
                  </a:cubicBezTo>
                  <a:cubicBezTo>
                    <a:pt x="619970" y="812800"/>
                    <a:pt x="798784" y="630849"/>
                    <a:pt x="798784" y="406400"/>
                  </a:cubicBezTo>
                  <a:cubicBezTo>
                    <a:pt x="798784" y="181951"/>
                    <a:pt x="619970" y="0"/>
                    <a:pt x="399392" y="0"/>
                  </a:cubicBezTo>
                  <a:close/>
                </a:path>
              </a:pathLst>
            </a:custGeom>
            <a:solidFill>
              <a:srgbClr val="DC9893"/>
            </a:solidFill>
          </p:spPr>
          <p:txBody>
            <a:bodyPr/>
            <a:lstStyle/>
            <a:p>
              <a:endParaRPr lang="en-US"/>
            </a:p>
          </p:txBody>
        </p:sp>
        <p:sp>
          <p:nvSpPr>
            <p:cNvPr id="10" name="TextBox 10"/>
            <p:cNvSpPr txBox="1"/>
            <p:nvPr/>
          </p:nvSpPr>
          <p:spPr>
            <a:xfrm>
              <a:off x="74886" y="28575"/>
              <a:ext cx="649012" cy="708025"/>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5575406" y="3328512"/>
            <a:ext cx="7137187" cy="7040069"/>
            <a:chOff x="0" y="0"/>
            <a:chExt cx="824013" cy="812800"/>
          </a:xfrm>
        </p:grpSpPr>
        <p:sp>
          <p:nvSpPr>
            <p:cNvPr id="12" name="Freeform 12"/>
            <p:cNvSpPr/>
            <p:nvPr/>
          </p:nvSpPr>
          <p:spPr>
            <a:xfrm>
              <a:off x="0" y="0"/>
              <a:ext cx="824013" cy="812800"/>
            </a:xfrm>
            <a:custGeom>
              <a:avLst/>
              <a:gdLst/>
              <a:ahLst/>
              <a:cxnLst/>
              <a:rect l="l" t="t" r="r" b="b"/>
              <a:pathLst>
                <a:path w="824013" h="812800">
                  <a:moveTo>
                    <a:pt x="412006" y="0"/>
                  </a:moveTo>
                  <a:cubicBezTo>
                    <a:pt x="184462" y="0"/>
                    <a:pt x="0" y="181951"/>
                    <a:pt x="0" y="406400"/>
                  </a:cubicBezTo>
                  <a:cubicBezTo>
                    <a:pt x="0" y="630849"/>
                    <a:pt x="184462" y="812800"/>
                    <a:pt x="412006" y="812800"/>
                  </a:cubicBezTo>
                  <a:cubicBezTo>
                    <a:pt x="639551" y="812800"/>
                    <a:pt x="824013" y="630849"/>
                    <a:pt x="824013" y="406400"/>
                  </a:cubicBezTo>
                  <a:cubicBezTo>
                    <a:pt x="824013" y="181951"/>
                    <a:pt x="639551" y="0"/>
                    <a:pt x="412006" y="0"/>
                  </a:cubicBezTo>
                  <a:close/>
                </a:path>
              </a:pathLst>
            </a:custGeom>
            <a:solidFill>
              <a:srgbClr val="EEBCBB"/>
            </a:solidFill>
          </p:spPr>
          <p:txBody>
            <a:bodyPr/>
            <a:lstStyle/>
            <a:p>
              <a:endParaRPr lang="en-US"/>
            </a:p>
          </p:txBody>
        </p:sp>
        <p:sp>
          <p:nvSpPr>
            <p:cNvPr id="13" name="TextBox 13"/>
            <p:cNvSpPr txBox="1"/>
            <p:nvPr/>
          </p:nvSpPr>
          <p:spPr>
            <a:xfrm>
              <a:off x="77251" y="28575"/>
              <a:ext cx="669510" cy="708025"/>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6534631" y="5143500"/>
            <a:ext cx="5218739" cy="5147726"/>
            <a:chOff x="0" y="0"/>
            <a:chExt cx="824013" cy="812800"/>
          </a:xfrm>
        </p:grpSpPr>
        <p:sp>
          <p:nvSpPr>
            <p:cNvPr id="15" name="Freeform 15"/>
            <p:cNvSpPr/>
            <p:nvPr/>
          </p:nvSpPr>
          <p:spPr>
            <a:xfrm>
              <a:off x="0" y="0"/>
              <a:ext cx="824013" cy="812800"/>
            </a:xfrm>
            <a:custGeom>
              <a:avLst/>
              <a:gdLst/>
              <a:ahLst/>
              <a:cxnLst/>
              <a:rect l="l" t="t" r="r" b="b"/>
              <a:pathLst>
                <a:path w="824013" h="812800">
                  <a:moveTo>
                    <a:pt x="412006" y="0"/>
                  </a:moveTo>
                  <a:cubicBezTo>
                    <a:pt x="184462" y="0"/>
                    <a:pt x="0" y="181951"/>
                    <a:pt x="0" y="406400"/>
                  </a:cubicBezTo>
                  <a:cubicBezTo>
                    <a:pt x="0" y="630849"/>
                    <a:pt x="184462" y="812800"/>
                    <a:pt x="412006" y="812800"/>
                  </a:cubicBezTo>
                  <a:cubicBezTo>
                    <a:pt x="639551" y="812800"/>
                    <a:pt x="824013" y="630849"/>
                    <a:pt x="824013" y="406400"/>
                  </a:cubicBezTo>
                  <a:cubicBezTo>
                    <a:pt x="824013" y="181951"/>
                    <a:pt x="639551" y="0"/>
                    <a:pt x="412006" y="0"/>
                  </a:cubicBezTo>
                  <a:close/>
                </a:path>
              </a:pathLst>
            </a:custGeom>
            <a:solidFill>
              <a:srgbClr val="FFE3E3"/>
            </a:solidFill>
          </p:spPr>
          <p:txBody>
            <a:bodyPr/>
            <a:lstStyle/>
            <a:p>
              <a:endParaRPr lang="en-US"/>
            </a:p>
          </p:txBody>
        </p:sp>
        <p:sp>
          <p:nvSpPr>
            <p:cNvPr id="16" name="TextBox 16"/>
            <p:cNvSpPr txBox="1"/>
            <p:nvPr/>
          </p:nvSpPr>
          <p:spPr>
            <a:xfrm>
              <a:off x="77251" y="28575"/>
              <a:ext cx="669510" cy="708025"/>
            </a:xfrm>
            <a:prstGeom prst="rect">
              <a:avLst/>
            </a:prstGeom>
          </p:spPr>
          <p:txBody>
            <a:bodyPr lIns="50800" tIns="50800" rIns="50800" bIns="50800" rtlCol="0" anchor="ctr"/>
            <a:lstStyle/>
            <a:p>
              <a:pPr algn="ctr">
                <a:lnSpc>
                  <a:spcPts val="2659"/>
                </a:lnSpc>
              </a:pPr>
              <a:endParaRPr/>
            </a:p>
          </p:txBody>
        </p:sp>
      </p:grpSp>
      <p:sp>
        <p:nvSpPr>
          <p:cNvPr id="17" name="TextBox 17"/>
          <p:cNvSpPr txBox="1"/>
          <p:nvPr/>
        </p:nvSpPr>
        <p:spPr>
          <a:xfrm>
            <a:off x="6848817" y="521298"/>
            <a:ext cx="4590367" cy="967180"/>
          </a:xfrm>
          <a:prstGeom prst="rect">
            <a:avLst/>
          </a:prstGeom>
        </p:spPr>
        <p:txBody>
          <a:bodyPr lIns="0" tIns="0" rIns="0" bIns="0" rtlCol="0" anchor="t">
            <a:spAutoFit/>
          </a:bodyPr>
          <a:lstStyle/>
          <a:p>
            <a:pPr algn="ctr">
              <a:lnSpc>
                <a:spcPts val="3915"/>
              </a:lnSpc>
            </a:pPr>
            <a:r>
              <a:rPr lang="en-US" sz="2797">
                <a:solidFill>
                  <a:srgbClr val="000000"/>
                </a:solidFill>
                <a:latin typeface="Montserrat Bold"/>
                <a:ea typeface="Montserrat Bold"/>
                <a:cs typeface="Montserrat Bold"/>
                <a:sym typeface="Montserrat Bold"/>
              </a:rPr>
              <a:t>Culture</a:t>
            </a:r>
          </a:p>
          <a:p>
            <a:pPr algn="ctr">
              <a:lnSpc>
                <a:spcPts val="3915"/>
              </a:lnSpc>
            </a:pPr>
            <a:r>
              <a:rPr lang="en-US" sz="2797">
                <a:solidFill>
                  <a:srgbClr val="000000"/>
                </a:solidFill>
                <a:latin typeface="Montserrat"/>
                <a:ea typeface="Montserrat"/>
                <a:cs typeface="Montserrat"/>
                <a:sym typeface="Montserrat"/>
              </a:rPr>
              <a:t>(e.g., language barriers)</a:t>
            </a:r>
          </a:p>
        </p:txBody>
      </p:sp>
      <p:sp>
        <p:nvSpPr>
          <p:cNvPr id="18" name="TextBox 18"/>
          <p:cNvSpPr txBox="1"/>
          <p:nvPr/>
        </p:nvSpPr>
        <p:spPr>
          <a:xfrm>
            <a:off x="6901308" y="2195561"/>
            <a:ext cx="4485384" cy="967180"/>
          </a:xfrm>
          <a:prstGeom prst="rect">
            <a:avLst/>
          </a:prstGeom>
        </p:spPr>
        <p:txBody>
          <a:bodyPr lIns="0" tIns="0" rIns="0" bIns="0" rtlCol="0" anchor="t">
            <a:spAutoFit/>
          </a:bodyPr>
          <a:lstStyle/>
          <a:p>
            <a:pPr algn="ctr">
              <a:lnSpc>
                <a:spcPts val="3915"/>
              </a:lnSpc>
            </a:pPr>
            <a:r>
              <a:rPr lang="en-US" sz="2797">
                <a:solidFill>
                  <a:srgbClr val="000000"/>
                </a:solidFill>
                <a:latin typeface="Montserrat Bold"/>
                <a:ea typeface="Montserrat Bold"/>
                <a:cs typeface="Montserrat Bold"/>
                <a:sym typeface="Montserrat Bold"/>
              </a:rPr>
              <a:t>Systemic</a:t>
            </a:r>
            <a:r>
              <a:rPr lang="en-US" sz="2797">
                <a:solidFill>
                  <a:srgbClr val="000000"/>
                </a:solidFill>
                <a:latin typeface="Montserrat"/>
                <a:ea typeface="Montserrat"/>
                <a:cs typeface="Montserrat"/>
                <a:sym typeface="Montserrat"/>
              </a:rPr>
              <a:t> </a:t>
            </a:r>
          </a:p>
          <a:p>
            <a:pPr algn="ctr">
              <a:lnSpc>
                <a:spcPts val="3915"/>
              </a:lnSpc>
            </a:pPr>
            <a:r>
              <a:rPr lang="en-US" sz="2797">
                <a:solidFill>
                  <a:srgbClr val="000000"/>
                </a:solidFill>
                <a:latin typeface="Montserrat"/>
                <a:ea typeface="Montserrat"/>
                <a:cs typeface="Montserrat"/>
                <a:sym typeface="Montserrat"/>
              </a:rPr>
              <a:t>(e.g., policy, clinic time) </a:t>
            </a:r>
          </a:p>
        </p:txBody>
      </p:sp>
      <p:sp>
        <p:nvSpPr>
          <p:cNvPr id="19" name="TextBox 19"/>
          <p:cNvSpPr txBox="1"/>
          <p:nvPr/>
        </p:nvSpPr>
        <p:spPr>
          <a:xfrm>
            <a:off x="7174263" y="3869824"/>
            <a:ext cx="3939473" cy="967180"/>
          </a:xfrm>
          <a:prstGeom prst="rect">
            <a:avLst/>
          </a:prstGeom>
        </p:spPr>
        <p:txBody>
          <a:bodyPr lIns="0" tIns="0" rIns="0" bIns="0" rtlCol="0" anchor="t">
            <a:spAutoFit/>
          </a:bodyPr>
          <a:lstStyle/>
          <a:p>
            <a:pPr algn="ctr">
              <a:lnSpc>
                <a:spcPts val="3915"/>
              </a:lnSpc>
            </a:pPr>
            <a:r>
              <a:rPr lang="en-US" sz="2797">
                <a:solidFill>
                  <a:srgbClr val="000000"/>
                </a:solidFill>
                <a:latin typeface="Montserrat Bold"/>
                <a:ea typeface="Montserrat Bold"/>
                <a:cs typeface="Montserrat Bold"/>
                <a:sym typeface="Montserrat Bold"/>
              </a:rPr>
              <a:t>Interpersonal</a:t>
            </a:r>
          </a:p>
          <a:p>
            <a:pPr algn="ctr">
              <a:lnSpc>
                <a:spcPts val="3915"/>
              </a:lnSpc>
            </a:pPr>
            <a:r>
              <a:rPr lang="en-US" sz="2797">
                <a:solidFill>
                  <a:srgbClr val="000000"/>
                </a:solidFill>
                <a:latin typeface="Montserrat"/>
                <a:ea typeface="Montserrat"/>
                <a:cs typeface="Montserrat"/>
                <a:sym typeface="Montserrat"/>
              </a:rPr>
              <a:t>(e.g., relationships)</a:t>
            </a:r>
          </a:p>
        </p:txBody>
      </p:sp>
      <p:sp>
        <p:nvSpPr>
          <p:cNvPr id="20" name="TextBox 20"/>
          <p:cNvSpPr txBox="1"/>
          <p:nvPr/>
        </p:nvSpPr>
        <p:spPr>
          <a:xfrm>
            <a:off x="7174263" y="7059011"/>
            <a:ext cx="3939473" cy="967180"/>
          </a:xfrm>
          <a:prstGeom prst="rect">
            <a:avLst/>
          </a:prstGeom>
        </p:spPr>
        <p:txBody>
          <a:bodyPr lIns="0" tIns="0" rIns="0" bIns="0" rtlCol="0" anchor="t">
            <a:spAutoFit/>
          </a:bodyPr>
          <a:lstStyle/>
          <a:p>
            <a:pPr algn="ctr">
              <a:lnSpc>
                <a:spcPts val="3915"/>
              </a:lnSpc>
            </a:pPr>
            <a:r>
              <a:rPr lang="en-US" sz="2797">
                <a:solidFill>
                  <a:srgbClr val="000000"/>
                </a:solidFill>
                <a:latin typeface="Montserrat Bold"/>
                <a:ea typeface="Montserrat Bold"/>
                <a:cs typeface="Montserrat Bold"/>
                <a:sym typeface="Montserrat Bold"/>
              </a:rPr>
              <a:t>Individual</a:t>
            </a:r>
          </a:p>
          <a:p>
            <a:pPr algn="ctr">
              <a:lnSpc>
                <a:spcPts val="3915"/>
              </a:lnSpc>
            </a:pPr>
            <a:r>
              <a:rPr lang="en-US" sz="2797">
                <a:solidFill>
                  <a:srgbClr val="000000"/>
                </a:solidFill>
                <a:latin typeface="Montserrat"/>
                <a:ea typeface="Montserrat"/>
                <a:cs typeface="Montserrat"/>
                <a:sym typeface="Montserrat"/>
              </a:rPr>
              <a:t>(e.g., time, burden)</a:t>
            </a:r>
          </a:p>
        </p:txBody>
      </p:sp>
      <p:sp>
        <p:nvSpPr>
          <p:cNvPr id="3" name="TextBox 8">
            <a:extLst>
              <a:ext uri="{FF2B5EF4-FFF2-40B4-BE49-F238E27FC236}">
                <a16:creationId xmlns:a16="http://schemas.microsoft.com/office/drawing/2014/main" id="{58FE5650-E2DA-179B-C0F3-8BB62D52FEDF}"/>
              </a:ext>
            </a:extLst>
          </p:cNvPr>
          <p:cNvSpPr txBox="1"/>
          <p:nvPr/>
        </p:nvSpPr>
        <p:spPr>
          <a:xfrm>
            <a:off x="369802" y="444052"/>
            <a:ext cx="3876325" cy="1846659"/>
          </a:xfrm>
          <a:prstGeom prst="rect">
            <a:avLst/>
          </a:prstGeom>
        </p:spPr>
        <p:txBody>
          <a:bodyPr wrap="square" lIns="0" tIns="0" rIns="0" bIns="0" rtlCol="0" anchor="t">
            <a:spAutoFit/>
          </a:bodyPr>
          <a:lstStyle/>
          <a:p>
            <a:pPr algn="l"/>
            <a:r>
              <a:rPr lang="en-US" sz="4000" b="1" dirty="0">
                <a:latin typeface="Montserrat"/>
                <a:ea typeface="Montserrat"/>
                <a:cs typeface="Montserrat"/>
                <a:sym typeface="Montserrat"/>
              </a:rPr>
              <a:t>Barriers to Empowering Caregivers</a:t>
            </a:r>
          </a:p>
        </p:txBody>
      </p:sp>
    </p:spTree>
    <p:extLst>
      <p:ext uri="{BB962C8B-B14F-4D97-AF65-F5344CB8AC3E}">
        <p14:creationId xmlns:p14="http://schemas.microsoft.com/office/powerpoint/2010/main" val="25690192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960C22"/>
        </a:solidFill>
        <a:effectLst/>
      </p:bgPr>
    </p:bg>
    <p:spTree>
      <p:nvGrpSpPr>
        <p:cNvPr id="1" name=""/>
        <p:cNvGrpSpPr/>
        <p:nvPr/>
      </p:nvGrpSpPr>
      <p:grpSpPr>
        <a:xfrm>
          <a:off x="0" y="0"/>
          <a:ext cx="0" cy="0"/>
          <a:chOff x="0" y="0"/>
          <a:chExt cx="0" cy="0"/>
        </a:xfrm>
      </p:grpSpPr>
      <p:grpSp>
        <p:nvGrpSpPr>
          <p:cNvPr id="2" name="Group 2"/>
          <p:cNvGrpSpPr/>
          <p:nvPr/>
        </p:nvGrpSpPr>
        <p:grpSpPr>
          <a:xfrm>
            <a:off x="439067" y="2314557"/>
            <a:ext cx="17409865" cy="7669628"/>
            <a:chOff x="0" y="0"/>
            <a:chExt cx="5689498" cy="2506414"/>
          </a:xfrm>
        </p:grpSpPr>
        <p:sp>
          <p:nvSpPr>
            <p:cNvPr id="3" name="Freeform 3"/>
            <p:cNvSpPr/>
            <p:nvPr/>
          </p:nvSpPr>
          <p:spPr>
            <a:xfrm>
              <a:off x="10160" y="16510"/>
              <a:ext cx="5666638" cy="2478475"/>
            </a:xfrm>
            <a:custGeom>
              <a:avLst/>
              <a:gdLst/>
              <a:ahLst/>
              <a:cxnLst/>
              <a:rect l="l" t="t" r="r" b="b"/>
              <a:pathLst>
                <a:path w="5666638" h="2478475">
                  <a:moveTo>
                    <a:pt x="5666638" y="2478475"/>
                  </a:moveTo>
                  <a:lnTo>
                    <a:pt x="0" y="2470854"/>
                  </a:lnTo>
                  <a:lnTo>
                    <a:pt x="0" y="872827"/>
                  </a:lnTo>
                  <a:lnTo>
                    <a:pt x="17780" y="19050"/>
                  </a:lnTo>
                  <a:lnTo>
                    <a:pt x="2823756" y="0"/>
                  </a:lnTo>
                  <a:lnTo>
                    <a:pt x="5647588" y="5080"/>
                  </a:lnTo>
                  <a:close/>
                </a:path>
              </a:pathLst>
            </a:custGeom>
            <a:solidFill>
              <a:srgbClr val="FFFFFF"/>
            </a:solidFill>
          </p:spPr>
          <p:txBody>
            <a:bodyPr/>
            <a:lstStyle/>
            <a:p>
              <a:endParaRPr lang="en-US"/>
            </a:p>
          </p:txBody>
        </p:sp>
        <p:sp>
          <p:nvSpPr>
            <p:cNvPr id="4" name="Freeform 4"/>
            <p:cNvSpPr/>
            <p:nvPr/>
          </p:nvSpPr>
          <p:spPr>
            <a:xfrm>
              <a:off x="-3810" y="0"/>
              <a:ext cx="5695849" cy="2505144"/>
            </a:xfrm>
            <a:custGeom>
              <a:avLst/>
              <a:gdLst/>
              <a:ahLst/>
              <a:cxnLst/>
              <a:rect l="l" t="t" r="r" b="b"/>
              <a:pathLst>
                <a:path w="5695849" h="2505144">
                  <a:moveTo>
                    <a:pt x="5661558" y="21590"/>
                  </a:moveTo>
                  <a:cubicBezTo>
                    <a:pt x="5662829" y="34290"/>
                    <a:pt x="5662829" y="44450"/>
                    <a:pt x="5664099" y="54610"/>
                  </a:cubicBezTo>
                  <a:cubicBezTo>
                    <a:pt x="5666638" y="101153"/>
                    <a:pt x="5667908" y="154460"/>
                    <a:pt x="5670449" y="205864"/>
                  </a:cubicBezTo>
                  <a:cubicBezTo>
                    <a:pt x="5670449" y="280113"/>
                    <a:pt x="5683149" y="1744154"/>
                    <a:pt x="5689499" y="1818403"/>
                  </a:cubicBezTo>
                  <a:cubicBezTo>
                    <a:pt x="5695849" y="1930729"/>
                    <a:pt x="5692038" y="2044958"/>
                    <a:pt x="5692038" y="2157284"/>
                  </a:cubicBezTo>
                  <a:cubicBezTo>
                    <a:pt x="5692038" y="2256283"/>
                    <a:pt x="5693308" y="2347666"/>
                    <a:pt x="5694579" y="2444184"/>
                  </a:cubicBezTo>
                  <a:cubicBezTo>
                    <a:pt x="5694579" y="2465774"/>
                    <a:pt x="5694579" y="2479744"/>
                    <a:pt x="5694579" y="2503874"/>
                  </a:cubicBezTo>
                  <a:cubicBezTo>
                    <a:pt x="5671719" y="2503874"/>
                    <a:pt x="5651399" y="2505144"/>
                    <a:pt x="5618165" y="2503874"/>
                  </a:cubicBezTo>
                  <a:cubicBezTo>
                    <a:pt x="5330381" y="2498794"/>
                    <a:pt x="5038169" y="2505144"/>
                    <a:pt x="4750385" y="2500064"/>
                  </a:cubicBezTo>
                  <a:cubicBezTo>
                    <a:pt x="4577714" y="2496254"/>
                    <a:pt x="4409471" y="2498794"/>
                    <a:pt x="4236800" y="2496254"/>
                  </a:cubicBezTo>
                  <a:cubicBezTo>
                    <a:pt x="4157106" y="2494984"/>
                    <a:pt x="4077412" y="2493714"/>
                    <a:pt x="3997718" y="2492444"/>
                  </a:cubicBezTo>
                  <a:cubicBezTo>
                    <a:pt x="3949016" y="2492444"/>
                    <a:pt x="3904741" y="2493714"/>
                    <a:pt x="3856039" y="2493714"/>
                  </a:cubicBezTo>
                  <a:cubicBezTo>
                    <a:pt x="3732071" y="2492444"/>
                    <a:pt x="3391157" y="2493714"/>
                    <a:pt x="3267188" y="2492444"/>
                  </a:cubicBezTo>
                  <a:cubicBezTo>
                    <a:pt x="3178639" y="2491174"/>
                    <a:pt x="1407659" y="2500064"/>
                    <a:pt x="1319110" y="2498794"/>
                  </a:cubicBezTo>
                  <a:cubicBezTo>
                    <a:pt x="1296972" y="2498794"/>
                    <a:pt x="1270408" y="2500064"/>
                    <a:pt x="1248271" y="2500064"/>
                  </a:cubicBezTo>
                  <a:cubicBezTo>
                    <a:pt x="1195141" y="2500064"/>
                    <a:pt x="1146439" y="2501334"/>
                    <a:pt x="1093310" y="2501334"/>
                  </a:cubicBezTo>
                  <a:cubicBezTo>
                    <a:pt x="960486" y="2501334"/>
                    <a:pt x="832090" y="2500064"/>
                    <a:pt x="699267" y="2498794"/>
                  </a:cubicBezTo>
                  <a:cubicBezTo>
                    <a:pt x="619573" y="2497524"/>
                    <a:pt x="539878" y="2496254"/>
                    <a:pt x="464612" y="2494984"/>
                  </a:cubicBezTo>
                  <a:cubicBezTo>
                    <a:pt x="322933" y="2493714"/>
                    <a:pt x="181255" y="2492444"/>
                    <a:pt x="48260" y="2492444"/>
                  </a:cubicBezTo>
                  <a:cubicBezTo>
                    <a:pt x="38100" y="2492444"/>
                    <a:pt x="29210" y="2492444"/>
                    <a:pt x="19050" y="2491174"/>
                  </a:cubicBezTo>
                  <a:cubicBezTo>
                    <a:pt x="10160" y="2489904"/>
                    <a:pt x="5080" y="2483554"/>
                    <a:pt x="7620" y="2474664"/>
                  </a:cubicBezTo>
                  <a:cubicBezTo>
                    <a:pt x="16510" y="2442857"/>
                    <a:pt x="12700" y="2395262"/>
                    <a:pt x="11430" y="2345762"/>
                  </a:cubicBezTo>
                  <a:cubicBezTo>
                    <a:pt x="10160" y="2244860"/>
                    <a:pt x="6350" y="2145861"/>
                    <a:pt x="7620" y="2044958"/>
                  </a:cubicBezTo>
                  <a:cubicBezTo>
                    <a:pt x="5080" y="1919306"/>
                    <a:pt x="0" y="363881"/>
                    <a:pt x="7620" y="236325"/>
                  </a:cubicBezTo>
                  <a:cubicBezTo>
                    <a:pt x="8890" y="211575"/>
                    <a:pt x="7620" y="184921"/>
                    <a:pt x="8890" y="160172"/>
                  </a:cubicBezTo>
                  <a:cubicBezTo>
                    <a:pt x="10160" y="120191"/>
                    <a:pt x="12700" y="76403"/>
                    <a:pt x="13970" y="44450"/>
                  </a:cubicBezTo>
                  <a:cubicBezTo>
                    <a:pt x="13970" y="41910"/>
                    <a:pt x="15240" y="39370"/>
                    <a:pt x="16510" y="38100"/>
                  </a:cubicBezTo>
                  <a:cubicBezTo>
                    <a:pt x="38100" y="35560"/>
                    <a:pt x="70569" y="30480"/>
                    <a:pt x="141408" y="29210"/>
                  </a:cubicBezTo>
                  <a:cubicBezTo>
                    <a:pt x="260949" y="25400"/>
                    <a:pt x="380490" y="22860"/>
                    <a:pt x="504459" y="20320"/>
                  </a:cubicBezTo>
                  <a:cubicBezTo>
                    <a:pt x="588580" y="17780"/>
                    <a:pt x="672702" y="16510"/>
                    <a:pt x="752396" y="13970"/>
                  </a:cubicBezTo>
                  <a:cubicBezTo>
                    <a:pt x="832090" y="11430"/>
                    <a:pt x="916212" y="8890"/>
                    <a:pt x="995906" y="8890"/>
                  </a:cubicBezTo>
                  <a:cubicBezTo>
                    <a:pt x="1084455" y="7620"/>
                    <a:pt x="1173004" y="10160"/>
                    <a:pt x="1261553" y="8890"/>
                  </a:cubicBezTo>
                  <a:cubicBezTo>
                    <a:pt x="1372239" y="8890"/>
                    <a:pt x="3377875" y="6350"/>
                    <a:pt x="3488561" y="5080"/>
                  </a:cubicBezTo>
                  <a:cubicBezTo>
                    <a:pt x="3594820" y="3810"/>
                    <a:pt x="3701079" y="2540"/>
                    <a:pt x="3811765" y="2540"/>
                  </a:cubicBezTo>
                  <a:cubicBezTo>
                    <a:pt x="3993291" y="1270"/>
                    <a:pt x="4170388" y="0"/>
                    <a:pt x="4351914" y="0"/>
                  </a:cubicBezTo>
                  <a:cubicBezTo>
                    <a:pt x="4427181" y="0"/>
                    <a:pt x="4506875" y="2540"/>
                    <a:pt x="4582141" y="2540"/>
                  </a:cubicBezTo>
                  <a:cubicBezTo>
                    <a:pt x="4790231" y="3810"/>
                    <a:pt x="5002749" y="5080"/>
                    <a:pt x="5210839" y="7620"/>
                  </a:cubicBezTo>
                  <a:cubicBezTo>
                    <a:pt x="5321526" y="8890"/>
                    <a:pt x="5432212" y="12700"/>
                    <a:pt x="5542898" y="16510"/>
                  </a:cubicBezTo>
                  <a:cubicBezTo>
                    <a:pt x="5569463" y="16510"/>
                    <a:pt x="5596028" y="16510"/>
                    <a:pt x="5618165" y="16510"/>
                  </a:cubicBezTo>
                  <a:cubicBezTo>
                    <a:pt x="5642508" y="17780"/>
                    <a:pt x="5651399" y="20320"/>
                    <a:pt x="5661558" y="21590"/>
                  </a:cubicBezTo>
                  <a:close/>
                  <a:moveTo>
                    <a:pt x="5671719" y="2487364"/>
                  </a:moveTo>
                  <a:cubicBezTo>
                    <a:pt x="5672989" y="2470854"/>
                    <a:pt x="5674258" y="2458154"/>
                    <a:pt x="5674258" y="2445454"/>
                  </a:cubicBezTo>
                  <a:cubicBezTo>
                    <a:pt x="5672989" y="2338147"/>
                    <a:pt x="5671719" y="2237244"/>
                    <a:pt x="5671719" y="2128726"/>
                  </a:cubicBezTo>
                  <a:cubicBezTo>
                    <a:pt x="5671719" y="2079227"/>
                    <a:pt x="5674258" y="2029728"/>
                    <a:pt x="5672989" y="1980228"/>
                  </a:cubicBezTo>
                  <a:cubicBezTo>
                    <a:pt x="5672989" y="1934536"/>
                    <a:pt x="5671719" y="1886941"/>
                    <a:pt x="5670449" y="1841249"/>
                  </a:cubicBezTo>
                  <a:cubicBezTo>
                    <a:pt x="5665369" y="1770807"/>
                    <a:pt x="5653939" y="312478"/>
                    <a:pt x="5653939" y="242036"/>
                  </a:cubicBezTo>
                  <a:cubicBezTo>
                    <a:pt x="5651399" y="183018"/>
                    <a:pt x="5648858" y="122095"/>
                    <a:pt x="5646319" y="63500"/>
                  </a:cubicBezTo>
                  <a:cubicBezTo>
                    <a:pt x="5645049" y="44450"/>
                    <a:pt x="5643779" y="43180"/>
                    <a:pt x="5604882" y="41910"/>
                  </a:cubicBezTo>
                  <a:cubicBezTo>
                    <a:pt x="5591600" y="41910"/>
                    <a:pt x="5582745" y="41910"/>
                    <a:pt x="5569463" y="40640"/>
                  </a:cubicBezTo>
                  <a:cubicBezTo>
                    <a:pt x="5458777" y="36830"/>
                    <a:pt x="5343663" y="31750"/>
                    <a:pt x="5232976" y="30480"/>
                  </a:cubicBezTo>
                  <a:cubicBezTo>
                    <a:pt x="4962902" y="26670"/>
                    <a:pt x="4688400" y="25400"/>
                    <a:pt x="4418326" y="22860"/>
                  </a:cubicBezTo>
                  <a:cubicBezTo>
                    <a:pt x="4378479" y="22860"/>
                    <a:pt x="4334204" y="22860"/>
                    <a:pt x="4294357" y="22860"/>
                  </a:cubicBezTo>
                  <a:cubicBezTo>
                    <a:pt x="4227946" y="22860"/>
                    <a:pt x="4161534" y="22860"/>
                    <a:pt x="4099549" y="22860"/>
                  </a:cubicBezTo>
                  <a:cubicBezTo>
                    <a:pt x="3957871" y="22860"/>
                    <a:pt x="3816192" y="22860"/>
                    <a:pt x="3678941" y="24130"/>
                  </a:cubicBezTo>
                  <a:cubicBezTo>
                    <a:pt x="3559400" y="25400"/>
                    <a:pt x="1544910" y="29210"/>
                    <a:pt x="1425369" y="29210"/>
                  </a:cubicBezTo>
                  <a:cubicBezTo>
                    <a:pt x="1230561" y="29210"/>
                    <a:pt x="1035753" y="26670"/>
                    <a:pt x="840945" y="33020"/>
                  </a:cubicBezTo>
                  <a:cubicBezTo>
                    <a:pt x="739114" y="36830"/>
                    <a:pt x="641710" y="36830"/>
                    <a:pt x="544306" y="38100"/>
                  </a:cubicBezTo>
                  <a:cubicBezTo>
                    <a:pt x="376063" y="41910"/>
                    <a:pt x="207820" y="45720"/>
                    <a:pt x="49530" y="50800"/>
                  </a:cubicBezTo>
                  <a:cubicBezTo>
                    <a:pt x="36830" y="50800"/>
                    <a:pt x="34290" y="53340"/>
                    <a:pt x="33020" y="70692"/>
                  </a:cubicBezTo>
                  <a:cubicBezTo>
                    <a:pt x="31750" y="104961"/>
                    <a:pt x="31750" y="139230"/>
                    <a:pt x="30480" y="173499"/>
                  </a:cubicBezTo>
                  <a:cubicBezTo>
                    <a:pt x="29210" y="230613"/>
                    <a:pt x="26670" y="285824"/>
                    <a:pt x="25400" y="342939"/>
                  </a:cubicBezTo>
                  <a:cubicBezTo>
                    <a:pt x="20320" y="403861"/>
                    <a:pt x="26670" y="1892652"/>
                    <a:pt x="29210" y="1953575"/>
                  </a:cubicBezTo>
                  <a:cubicBezTo>
                    <a:pt x="29210" y="2018305"/>
                    <a:pt x="29210" y="2084938"/>
                    <a:pt x="30480" y="2149668"/>
                  </a:cubicBezTo>
                  <a:cubicBezTo>
                    <a:pt x="30480" y="2197264"/>
                    <a:pt x="33020" y="2244860"/>
                    <a:pt x="33020" y="2292455"/>
                  </a:cubicBezTo>
                  <a:cubicBezTo>
                    <a:pt x="33020" y="2343858"/>
                    <a:pt x="33020" y="2395262"/>
                    <a:pt x="31750" y="2445454"/>
                  </a:cubicBezTo>
                  <a:cubicBezTo>
                    <a:pt x="31750" y="2449264"/>
                    <a:pt x="31750" y="2451804"/>
                    <a:pt x="31750" y="2455614"/>
                  </a:cubicBezTo>
                  <a:cubicBezTo>
                    <a:pt x="31750" y="2465774"/>
                    <a:pt x="35560" y="2469585"/>
                    <a:pt x="44450" y="2469585"/>
                  </a:cubicBezTo>
                  <a:cubicBezTo>
                    <a:pt x="79424" y="2469585"/>
                    <a:pt x="141408" y="2470854"/>
                    <a:pt x="198965" y="2470854"/>
                  </a:cubicBezTo>
                  <a:cubicBezTo>
                    <a:pt x="283086" y="2470854"/>
                    <a:pt x="371635" y="2468314"/>
                    <a:pt x="455757" y="2470854"/>
                  </a:cubicBezTo>
                  <a:cubicBezTo>
                    <a:pt x="593008" y="2474664"/>
                    <a:pt x="730259" y="2477204"/>
                    <a:pt x="867510" y="2475935"/>
                  </a:cubicBezTo>
                  <a:cubicBezTo>
                    <a:pt x="956059" y="2474664"/>
                    <a:pt x="1040180" y="2477204"/>
                    <a:pt x="1128729" y="2477204"/>
                  </a:cubicBezTo>
                  <a:cubicBezTo>
                    <a:pt x="1257126" y="2477204"/>
                    <a:pt x="1385522" y="2475935"/>
                    <a:pt x="1513918" y="2477204"/>
                  </a:cubicBezTo>
                  <a:cubicBezTo>
                    <a:pt x="1704298" y="2478474"/>
                    <a:pt x="3794055" y="2468314"/>
                    <a:pt x="3988863" y="2470854"/>
                  </a:cubicBezTo>
                  <a:cubicBezTo>
                    <a:pt x="4072984" y="2472124"/>
                    <a:pt x="4157106" y="2473394"/>
                    <a:pt x="4236800" y="2473394"/>
                  </a:cubicBezTo>
                  <a:cubicBezTo>
                    <a:pt x="4382906" y="2475935"/>
                    <a:pt x="4524584" y="2472124"/>
                    <a:pt x="4670691" y="2475935"/>
                  </a:cubicBezTo>
                  <a:cubicBezTo>
                    <a:pt x="4790231" y="2478474"/>
                    <a:pt x="4909773" y="2478474"/>
                    <a:pt x="5029314" y="2481014"/>
                  </a:cubicBezTo>
                  <a:cubicBezTo>
                    <a:pt x="5206412" y="2484824"/>
                    <a:pt x="5383510" y="2487364"/>
                    <a:pt x="5560608" y="2488635"/>
                  </a:cubicBezTo>
                  <a:cubicBezTo>
                    <a:pt x="5627020" y="2488635"/>
                    <a:pt x="5651399" y="2487364"/>
                    <a:pt x="5671719" y="2487364"/>
                  </a:cubicBezTo>
                  <a:close/>
                </a:path>
              </a:pathLst>
            </a:custGeom>
            <a:solidFill>
              <a:srgbClr val="FFFFFF"/>
            </a:solidFill>
          </p:spPr>
          <p:txBody>
            <a:bodyPr/>
            <a:lstStyle/>
            <a:p>
              <a:endParaRPr lang="en-US"/>
            </a:p>
          </p:txBody>
        </p:sp>
      </p:grpSp>
      <p:sp>
        <p:nvSpPr>
          <p:cNvPr id="5" name="TextBox 5"/>
          <p:cNvSpPr txBox="1"/>
          <p:nvPr/>
        </p:nvSpPr>
        <p:spPr>
          <a:xfrm>
            <a:off x="280419" y="383093"/>
            <a:ext cx="17568514" cy="1833244"/>
          </a:xfrm>
          <a:prstGeom prst="rect">
            <a:avLst/>
          </a:prstGeom>
        </p:spPr>
        <p:txBody>
          <a:bodyPr lIns="0" tIns="0" rIns="0" bIns="0" rtlCol="0" anchor="t">
            <a:spAutoFit/>
          </a:bodyPr>
          <a:lstStyle/>
          <a:p>
            <a:pPr algn="l">
              <a:lnSpc>
                <a:spcPts val="14980"/>
              </a:lnSpc>
              <a:spcBef>
                <a:spcPct val="0"/>
              </a:spcBef>
            </a:pPr>
            <a:r>
              <a:rPr lang="en-US" sz="10700">
                <a:solidFill>
                  <a:srgbClr val="FFFFFF"/>
                </a:solidFill>
                <a:latin typeface="Montserrat"/>
                <a:ea typeface="Montserrat"/>
                <a:cs typeface="Montserrat"/>
                <a:sym typeface="Montserrat"/>
              </a:rPr>
              <a:t>Cultural Barriers</a:t>
            </a:r>
          </a:p>
        </p:txBody>
      </p:sp>
      <p:sp>
        <p:nvSpPr>
          <p:cNvPr id="6" name="AutoShape 6"/>
          <p:cNvSpPr/>
          <p:nvPr/>
        </p:nvSpPr>
        <p:spPr>
          <a:xfrm>
            <a:off x="0" y="1960347"/>
            <a:ext cx="18287977" cy="0"/>
          </a:xfrm>
          <a:prstGeom prst="line">
            <a:avLst/>
          </a:prstGeom>
          <a:ln w="57150" cap="flat">
            <a:solidFill>
              <a:srgbClr val="FFFFFF"/>
            </a:solidFill>
            <a:prstDash val="solid"/>
            <a:headEnd type="none" w="sm" len="sm"/>
            <a:tailEnd type="none" w="sm" len="sm"/>
          </a:ln>
        </p:spPr>
        <p:txBody>
          <a:bodyPr/>
          <a:lstStyle/>
          <a:p>
            <a:endParaRPr lang="en-US"/>
          </a:p>
        </p:txBody>
      </p:sp>
      <p:sp>
        <p:nvSpPr>
          <p:cNvPr id="7" name="TextBox 7"/>
          <p:cNvSpPr txBox="1"/>
          <p:nvPr/>
        </p:nvSpPr>
        <p:spPr>
          <a:xfrm>
            <a:off x="586043" y="2818665"/>
            <a:ext cx="16837960" cy="6025432"/>
          </a:xfrm>
          <a:prstGeom prst="rect">
            <a:avLst/>
          </a:prstGeom>
        </p:spPr>
        <p:txBody>
          <a:bodyPr wrap="square" lIns="0" tIns="0" rIns="0" bIns="0" rtlCol="0" anchor="t">
            <a:spAutoFit/>
          </a:bodyPr>
          <a:lstStyle/>
          <a:p>
            <a:pPr marL="861368" lvl="1" indent="-430684" algn="l">
              <a:lnSpc>
                <a:spcPts val="5585"/>
              </a:lnSpc>
              <a:buFont typeface="Arial"/>
              <a:buChar char="•"/>
            </a:pPr>
            <a:r>
              <a:rPr lang="en-US" sz="3989" dirty="0">
                <a:solidFill>
                  <a:srgbClr val="000000"/>
                </a:solidFill>
                <a:latin typeface="Montserrat"/>
                <a:ea typeface="Montserrat"/>
                <a:cs typeface="Montserrat"/>
                <a:sym typeface="Montserrat"/>
              </a:rPr>
              <a:t>Caregiving is culturally embedded</a:t>
            </a:r>
          </a:p>
          <a:p>
            <a:pPr marL="1593200" lvl="2" indent="-531067" algn="l">
              <a:lnSpc>
                <a:spcPts val="5165"/>
              </a:lnSpc>
              <a:buFont typeface="Arial"/>
              <a:buChar char="⚬"/>
            </a:pPr>
            <a:r>
              <a:rPr lang="en-US" sz="3689" dirty="0">
                <a:solidFill>
                  <a:srgbClr val="000000"/>
                </a:solidFill>
                <a:latin typeface="Montserrat"/>
                <a:ea typeface="Montserrat"/>
                <a:cs typeface="Montserrat"/>
                <a:sym typeface="Montserrat"/>
              </a:rPr>
              <a:t>Gender roles</a:t>
            </a:r>
          </a:p>
          <a:p>
            <a:pPr marL="1593200" lvl="2" indent="-531067" algn="l">
              <a:lnSpc>
                <a:spcPts val="5165"/>
              </a:lnSpc>
              <a:buFont typeface="Arial"/>
              <a:buChar char="⚬"/>
            </a:pPr>
            <a:r>
              <a:rPr lang="en-US" sz="3689" dirty="0">
                <a:solidFill>
                  <a:srgbClr val="000000"/>
                </a:solidFill>
                <a:latin typeface="Montserrat"/>
                <a:ea typeface="Montserrat"/>
                <a:cs typeface="Montserrat"/>
                <a:sym typeface="Montserrat"/>
              </a:rPr>
              <a:t>Motivation: duty, filial piety, affection</a:t>
            </a:r>
          </a:p>
          <a:p>
            <a:pPr marL="1593200" lvl="2" indent="-531067" algn="l">
              <a:lnSpc>
                <a:spcPts val="5165"/>
              </a:lnSpc>
              <a:buFont typeface="Arial"/>
              <a:buChar char="⚬"/>
            </a:pPr>
            <a:r>
              <a:rPr lang="en-US" sz="3689" dirty="0">
                <a:solidFill>
                  <a:srgbClr val="000000"/>
                </a:solidFill>
                <a:latin typeface="Montserrat"/>
                <a:ea typeface="Montserrat"/>
                <a:cs typeface="Montserrat"/>
                <a:sym typeface="Montserrat"/>
              </a:rPr>
              <a:t>Intergenerational vs. peer support</a:t>
            </a:r>
          </a:p>
          <a:p>
            <a:pPr marL="1593200" lvl="2" indent="-531067" algn="l">
              <a:lnSpc>
                <a:spcPts val="5165"/>
              </a:lnSpc>
              <a:buFont typeface="Arial"/>
              <a:buChar char="⚬"/>
            </a:pPr>
            <a:r>
              <a:rPr lang="en-US" sz="3689" dirty="0">
                <a:solidFill>
                  <a:srgbClr val="000000"/>
                </a:solidFill>
                <a:latin typeface="Montserrat"/>
                <a:ea typeface="Montserrat"/>
                <a:cs typeface="Montserrat"/>
                <a:sym typeface="Montserrat"/>
              </a:rPr>
              <a:t>Individual vs. collectivist</a:t>
            </a:r>
          </a:p>
          <a:p>
            <a:pPr algn="l">
              <a:lnSpc>
                <a:spcPts val="1400"/>
              </a:lnSpc>
            </a:pPr>
            <a:endParaRPr lang="en-US" sz="3689" dirty="0">
              <a:solidFill>
                <a:srgbClr val="000000"/>
              </a:solidFill>
              <a:latin typeface="Montserrat"/>
              <a:ea typeface="Montserrat"/>
              <a:cs typeface="Montserrat"/>
              <a:sym typeface="Montserrat"/>
            </a:endParaRPr>
          </a:p>
          <a:p>
            <a:pPr marL="861368" lvl="1" indent="-430684" algn="l">
              <a:lnSpc>
                <a:spcPts val="5585"/>
              </a:lnSpc>
              <a:buFont typeface="Arial"/>
              <a:buChar char="•"/>
            </a:pPr>
            <a:r>
              <a:rPr lang="en-US" sz="3989" dirty="0">
                <a:solidFill>
                  <a:srgbClr val="000000"/>
                </a:solidFill>
                <a:latin typeface="Montserrat"/>
                <a:ea typeface="Montserrat"/>
                <a:cs typeface="Montserrat"/>
                <a:sym typeface="Montserrat"/>
              </a:rPr>
              <a:t>Language barriers</a:t>
            </a:r>
          </a:p>
          <a:p>
            <a:pPr algn="l">
              <a:lnSpc>
                <a:spcPts val="1399"/>
              </a:lnSpc>
            </a:pPr>
            <a:endParaRPr lang="en-US" sz="3989" dirty="0">
              <a:solidFill>
                <a:srgbClr val="000000"/>
              </a:solidFill>
              <a:latin typeface="Montserrat"/>
              <a:ea typeface="Montserrat"/>
              <a:cs typeface="Montserrat"/>
              <a:sym typeface="Montserrat"/>
            </a:endParaRPr>
          </a:p>
          <a:p>
            <a:pPr marL="861368" lvl="1" indent="-430684" algn="l">
              <a:lnSpc>
                <a:spcPts val="5585"/>
              </a:lnSpc>
              <a:buFont typeface="Arial"/>
              <a:buChar char="•"/>
            </a:pPr>
            <a:r>
              <a:rPr lang="en-US" sz="3989" dirty="0">
                <a:solidFill>
                  <a:srgbClr val="000000"/>
                </a:solidFill>
                <a:latin typeface="Montserrat"/>
                <a:ea typeface="Montserrat"/>
                <a:cs typeface="Montserrat"/>
                <a:sym typeface="Montserrat"/>
              </a:rPr>
              <a:t>Stigmatized conditions can add burden</a:t>
            </a:r>
          </a:p>
          <a:p>
            <a:pPr algn="l">
              <a:lnSpc>
                <a:spcPts val="1399"/>
              </a:lnSpc>
            </a:pPr>
            <a:endParaRPr lang="en-US" sz="3989" dirty="0">
              <a:solidFill>
                <a:srgbClr val="000000"/>
              </a:solidFill>
              <a:latin typeface="Montserrat"/>
              <a:ea typeface="Montserrat"/>
              <a:cs typeface="Montserrat"/>
              <a:sym typeface="Montserrat"/>
            </a:endParaRPr>
          </a:p>
          <a:p>
            <a:pPr marL="861368" lvl="1" indent="-430684" algn="l">
              <a:lnSpc>
                <a:spcPts val="5585"/>
              </a:lnSpc>
              <a:buFont typeface="Arial"/>
              <a:buChar char="•"/>
            </a:pPr>
            <a:r>
              <a:rPr lang="en-US" sz="3989" dirty="0">
                <a:solidFill>
                  <a:srgbClr val="000000"/>
                </a:solidFill>
                <a:latin typeface="Montserrat"/>
                <a:ea typeface="Montserrat"/>
                <a:cs typeface="Montserrat"/>
                <a:sym typeface="Montserrat"/>
              </a:rPr>
              <a:t>Religious beliefs can contradict evidence-based approaches</a:t>
            </a:r>
          </a:p>
        </p:txBody>
      </p:sp>
      <p:grpSp>
        <p:nvGrpSpPr>
          <p:cNvPr id="8" name="Group 8"/>
          <p:cNvGrpSpPr/>
          <p:nvPr/>
        </p:nvGrpSpPr>
        <p:grpSpPr>
          <a:xfrm>
            <a:off x="11777760" y="3451212"/>
            <a:ext cx="5646243" cy="3305619"/>
            <a:chOff x="0" y="0"/>
            <a:chExt cx="7528324" cy="4407491"/>
          </a:xfrm>
        </p:grpSpPr>
        <p:sp>
          <p:nvSpPr>
            <p:cNvPr id="9" name="Freeform 9"/>
            <p:cNvSpPr/>
            <p:nvPr/>
          </p:nvSpPr>
          <p:spPr>
            <a:xfrm>
              <a:off x="0" y="0"/>
              <a:ext cx="7528324" cy="4407491"/>
            </a:xfrm>
            <a:custGeom>
              <a:avLst/>
              <a:gdLst/>
              <a:ahLst/>
              <a:cxnLst/>
              <a:rect l="l" t="t" r="r" b="b"/>
              <a:pathLst>
                <a:path w="7528324" h="4407491">
                  <a:moveTo>
                    <a:pt x="0" y="0"/>
                  </a:moveTo>
                  <a:lnTo>
                    <a:pt x="7528324" y="0"/>
                  </a:lnTo>
                  <a:lnTo>
                    <a:pt x="7528324" y="4407491"/>
                  </a:lnTo>
                  <a:lnTo>
                    <a:pt x="0" y="440749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0" name="TextBox 10"/>
            <p:cNvSpPr txBox="1"/>
            <p:nvPr/>
          </p:nvSpPr>
          <p:spPr>
            <a:xfrm>
              <a:off x="2302660" y="668869"/>
              <a:ext cx="2956151" cy="1187804"/>
            </a:xfrm>
            <a:prstGeom prst="rect">
              <a:avLst/>
            </a:prstGeom>
          </p:spPr>
          <p:txBody>
            <a:bodyPr lIns="0" tIns="0" rIns="0" bIns="0" rtlCol="0" anchor="t">
              <a:spAutoFit/>
            </a:bodyPr>
            <a:lstStyle/>
            <a:p>
              <a:pPr algn="ctr">
                <a:lnSpc>
                  <a:spcPts val="4732"/>
                </a:lnSpc>
              </a:pPr>
              <a:r>
                <a:rPr lang="en-US" sz="4010" spc="509">
                  <a:solidFill>
                    <a:srgbClr val="8F1515"/>
                  </a:solidFill>
                  <a:latin typeface="Arimo"/>
                  <a:ea typeface="Arimo"/>
                  <a:cs typeface="Arimo"/>
                  <a:sym typeface="Arimo"/>
                </a:rPr>
                <a:t>Culture</a:t>
              </a:r>
            </a:p>
          </p:txBody>
        </p:sp>
      </p:grpSp>
      <p:sp>
        <p:nvSpPr>
          <p:cNvPr id="11" name="Freeform 11"/>
          <p:cNvSpPr/>
          <p:nvPr/>
        </p:nvSpPr>
        <p:spPr>
          <a:xfrm>
            <a:off x="13977369" y="5379652"/>
            <a:ext cx="1052643" cy="936852"/>
          </a:xfrm>
          <a:custGeom>
            <a:avLst/>
            <a:gdLst/>
            <a:ahLst/>
            <a:cxnLst/>
            <a:rect l="l" t="t" r="r" b="b"/>
            <a:pathLst>
              <a:path w="1052643" h="936852">
                <a:moveTo>
                  <a:pt x="0" y="0"/>
                </a:moveTo>
                <a:lnTo>
                  <a:pt x="1052643" y="0"/>
                </a:lnTo>
                <a:lnTo>
                  <a:pt x="1052643" y="936852"/>
                </a:lnTo>
                <a:lnTo>
                  <a:pt x="0" y="93685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12" name="Group 12"/>
          <p:cNvGrpSpPr/>
          <p:nvPr/>
        </p:nvGrpSpPr>
        <p:grpSpPr>
          <a:xfrm>
            <a:off x="14478763" y="5946974"/>
            <a:ext cx="604668" cy="391593"/>
            <a:chOff x="0" y="0"/>
            <a:chExt cx="571818" cy="370318"/>
          </a:xfrm>
        </p:grpSpPr>
        <p:sp>
          <p:nvSpPr>
            <p:cNvPr id="13" name="Freeform 13"/>
            <p:cNvSpPr/>
            <p:nvPr/>
          </p:nvSpPr>
          <p:spPr>
            <a:xfrm>
              <a:off x="0" y="0"/>
              <a:ext cx="571818" cy="370318"/>
            </a:xfrm>
            <a:custGeom>
              <a:avLst/>
              <a:gdLst/>
              <a:ahLst/>
              <a:cxnLst/>
              <a:rect l="l" t="t" r="r" b="b"/>
              <a:pathLst>
                <a:path w="571818" h="370318">
                  <a:moveTo>
                    <a:pt x="0" y="0"/>
                  </a:moveTo>
                  <a:lnTo>
                    <a:pt x="571818" y="0"/>
                  </a:lnTo>
                  <a:lnTo>
                    <a:pt x="571818" y="370318"/>
                  </a:lnTo>
                  <a:lnTo>
                    <a:pt x="0" y="370318"/>
                  </a:lnTo>
                  <a:close/>
                </a:path>
              </a:pathLst>
            </a:custGeom>
            <a:solidFill>
              <a:srgbClr val="FFFFFF"/>
            </a:solidFill>
          </p:spPr>
          <p:txBody>
            <a:bodyPr/>
            <a:lstStyle/>
            <a:p>
              <a:endParaRPr lang="en-US"/>
            </a:p>
          </p:txBody>
        </p:sp>
      </p:grpSp>
      <p:grpSp>
        <p:nvGrpSpPr>
          <p:cNvPr id="14" name="Group 14"/>
          <p:cNvGrpSpPr>
            <a:grpSpLocks noChangeAspect="1"/>
          </p:cNvGrpSpPr>
          <p:nvPr/>
        </p:nvGrpSpPr>
        <p:grpSpPr>
          <a:xfrm rot="2271833">
            <a:off x="14239233" y="5911674"/>
            <a:ext cx="429204" cy="371691"/>
            <a:chOff x="0" y="0"/>
            <a:chExt cx="6350000" cy="5499100"/>
          </a:xfrm>
        </p:grpSpPr>
        <p:sp>
          <p:nvSpPr>
            <p:cNvPr id="15" name="Freeform 15"/>
            <p:cNvSpPr/>
            <p:nvPr/>
          </p:nvSpPr>
          <p:spPr>
            <a:xfrm>
              <a:off x="0" y="0"/>
              <a:ext cx="6350000" cy="5499100"/>
            </a:xfrm>
            <a:custGeom>
              <a:avLst/>
              <a:gdLst/>
              <a:ahLst/>
              <a:cxnLst/>
              <a:rect l="l" t="t" r="r" b="b"/>
              <a:pathLst>
                <a:path w="6350000" h="5499100">
                  <a:moveTo>
                    <a:pt x="0" y="5499100"/>
                  </a:moveTo>
                  <a:lnTo>
                    <a:pt x="3175000" y="0"/>
                  </a:lnTo>
                  <a:lnTo>
                    <a:pt x="6350000" y="5499100"/>
                  </a:lnTo>
                  <a:lnTo>
                    <a:pt x="0" y="5499100"/>
                  </a:lnTo>
                  <a:close/>
                </a:path>
              </a:pathLst>
            </a:custGeom>
            <a:solidFill>
              <a:srgbClr val="FFFFFF"/>
            </a:solidFill>
          </p:spPr>
          <p:txBody>
            <a:bodyPr/>
            <a:lstStyle/>
            <a:p>
              <a:endParaRPr lang="en-US"/>
            </a:p>
          </p:txBody>
        </p:sp>
      </p:grpSp>
      <p:grpSp>
        <p:nvGrpSpPr>
          <p:cNvPr id="16" name="Group 16"/>
          <p:cNvGrpSpPr>
            <a:grpSpLocks noChangeAspect="1"/>
          </p:cNvGrpSpPr>
          <p:nvPr/>
        </p:nvGrpSpPr>
        <p:grpSpPr>
          <a:xfrm rot="2622078">
            <a:off x="14622436" y="5761129"/>
            <a:ext cx="429204" cy="371691"/>
            <a:chOff x="0" y="0"/>
            <a:chExt cx="6350000" cy="5499100"/>
          </a:xfrm>
        </p:grpSpPr>
        <p:sp>
          <p:nvSpPr>
            <p:cNvPr id="17" name="Freeform 17"/>
            <p:cNvSpPr/>
            <p:nvPr/>
          </p:nvSpPr>
          <p:spPr>
            <a:xfrm>
              <a:off x="0" y="0"/>
              <a:ext cx="6350000" cy="5499100"/>
            </a:xfrm>
            <a:custGeom>
              <a:avLst/>
              <a:gdLst/>
              <a:ahLst/>
              <a:cxnLst/>
              <a:rect l="l" t="t" r="r" b="b"/>
              <a:pathLst>
                <a:path w="6350000" h="5499100">
                  <a:moveTo>
                    <a:pt x="0" y="5499100"/>
                  </a:moveTo>
                  <a:lnTo>
                    <a:pt x="3175000" y="0"/>
                  </a:lnTo>
                  <a:lnTo>
                    <a:pt x="6350000" y="5499100"/>
                  </a:lnTo>
                  <a:lnTo>
                    <a:pt x="0" y="5499100"/>
                  </a:lnTo>
                  <a:close/>
                </a:path>
              </a:pathLst>
            </a:custGeom>
            <a:solidFill>
              <a:srgbClr val="FFFFFF"/>
            </a:solidFill>
          </p:spPr>
          <p:txBody>
            <a:bodyPr/>
            <a:lstStyle/>
            <a:p>
              <a:endParaRPr lang="en-US"/>
            </a:p>
          </p:txBody>
        </p:sp>
      </p:grpSp>
      <p:grpSp>
        <p:nvGrpSpPr>
          <p:cNvPr id="18" name="Group 18"/>
          <p:cNvGrpSpPr/>
          <p:nvPr/>
        </p:nvGrpSpPr>
        <p:grpSpPr>
          <a:xfrm rot="-1194566">
            <a:off x="14045942" y="5961226"/>
            <a:ext cx="704469" cy="303866"/>
            <a:chOff x="0" y="0"/>
            <a:chExt cx="6350000" cy="6350000"/>
          </a:xfrm>
        </p:grpSpPr>
        <p:sp>
          <p:nvSpPr>
            <p:cNvPr id="19" name="Freeform 19"/>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txBody>
            <a:bodyPr/>
            <a:lstStyle/>
            <a:p>
              <a:endParaRPr lang="en-US"/>
            </a:p>
          </p:txBody>
        </p:sp>
      </p:grpSp>
      <p:grpSp>
        <p:nvGrpSpPr>
          <p:cNvPr id="20" name="Group 20"/>
          <p:cNvGrpSpPr/>
          <p:nvPr/>
        </p:nvGrpSpPr>
        <p:grpSpPr>
          <a:xfrm>
            <a:off x="14341109" y="5104021"/>
            <a:ext cx="351631" cy="351631"/>
            <a:chOff x="0" y="0"/>
            <a:chExt cx="6350000" cy="6350000"/>
          </a:xfrm>
        </p:grpSpPr>
        <p:sp>
          <p:nvSpPr>
            <p:cNvPr id="21" name="Freeform 21"/>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8D2129"/>
            </a:solidFill>
          </p:spPr>
          <p:txBody>
            <a:bodyPr/>
            <a:lstStyle/>
            <a:p>
              <a:endParaRPr lang="en-US"/>
            </a:p>
          </p:txBody>
        </p:sp>
      </p:grpSp>
      <p:sp>
        <p:nvSpPr>
          <p:cNvPr id="22" name="Freeform 22"/>
          <p:cNvSpPr/>
          <p:nvPr/>
        </p:nvSpPr>
        <p:spPr>
          <a:xfrm>
            <a:off x="13433636" y="5766154"/>
            <a:ext cx="2492790" cy="1069634"/>
          </a:xfrm>
          <a:custGeom>
            <a:avLst/>
            <a:gdLst/>
            <a:ahLst/>
            <a:cxnLst/>
            <a:rect l="l" t="t" r="r" b="b"/>
            <a:pathLst>
              <a:path w="2492790" h="1069634">
                <a:moveTo>
                  <a:pt x="0" y="0"/>
                </a:moveTo>
                <a:lnTo>
                  <a:pt x="2492790" y="0"/>
                </a:lnTo>
                <a:lnTo>
                  <a:pt x="2492790" y="1069634"/>
                </a:lnTo>
                <a:lnTo>
                  <a:pt x="0" y="106963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28D227-AD68-FCA8-4502-FE44BDFE4A30}"/>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43CF4EAC-64C0-B01A-0CF2-B2146F1FBFD5}"/>
              </a:ext>
            </a:extLst>
          </p:cNvPr>
          <p:cNvGrpSpPr/>
          <p:nvPr/>
        </p:nvGrpSpPr>
        <p:grpSpPr>
          <a:xfrm>
            <a:off x="439067" y="665757"/>
            <a:ext cx="17409865" cy="8955486"/>
            <a:chOff x="0" y="0"/>
            <a:chExt cx="5689498" cy="2926629"/>
          </a:xfrm>
        </p:grpSpPr>
        <p:sp>
          <p:nvSpPr>
            <p:cNvPr id="3" name="Freeform 3">
              <a:extLst>
                <a:ext uri="{FF2B5EF4-FFF2-40B4-BE49-F238E27FC236}">
                  <a16:creationId xmlns:a16="http://schemas.microsoft.com/office/drawing/2014/main" id="{84CFF04C-8F25-BB10-6408-D7339FB88ADC}"/>
                </a:ext>
              </a:extLst>
            </p:cNvPr>
            <p:cNvSpPr/>
            <p:nvPr/>
          </p:nvSpPr>
          <p:spPr>
            <a:xfrm>
              <a:off x="10160" y="16510"/>
              <a:ext cx="5666638" cy="2898689"/>
            </a:xfrm>
            <a:custGeom>
              <a:avLst/>
              <a:gdLst/>
              <a:ahLst/>
              <a:cxnLst/>
              <a:rect l="l" t="t" r="r" b="b"/>
              <a:pathLst>
                <a:path w="5666638" h="2898689">
                  <a:moveTo>
                    <a:pt x="5666638" y="2898689"/>
                  </a:moveTo>
                  <a:lnTo>
                    <a:pt x="0" y="2891069"/>
                  </a:lnTo>
                  <a:lnTo>
                    <a:pt x="0" y="1018568"/>
                  </a:lnTo>
                  <a:lnTo>
                    <a:pt x="17780" y="19050"/>
                  </a:lnTo>
                  <a:lnTo>
                    <a:pt x="2823756" y="0"/>
                  </a:lnTo>
                  <a:lnTo>
                    <a:pt x="5647588" y="5080"/>
                  </a:lnTo>
                  <a:close/>
                </a:path>
              </a:pathLst>
            </a:custGeom>
            <a:solidFill>
              <a:srgbClr val="FFFFFF"/>
            </a:solidFill>
          </p:spPr>
          <p:txBody>
            <a:bodyPr/>
            <a:lstStyle/>
            <a:p>
              <a:endParaRPr lang="en-US"/>
            </a:p>
          </p:txBody>
        </p:sp>
        <p:sp>
          <p:nvSpPr>
            <p:cNvPr id="4" name="Freeform 4">
              <a:extLst>
                <a:ext uri="{FF2B5EF4-FFF2-40B4-BE49-F238E27FC236}">
                  <a16:creationId xmlns:a16="http://schemas.microsoft.com/office/drawing/2014/main" id="{FC887BD4-B3D4-18AF-E96F-71F37489C178}"/>
                </a:ext>
              </a:extLst>
            </p:cNvPr>
            <p:cNvSpPr/>
            <p:nvPr/>
          </p:nvSpPr>
          <p:spPr>
            <a:xfrm>
              <a:off x="-3810" y="0"/>
              <a:ext cx="5695849" cy="2925359"/>
            </a:xfrm>
            <a:custGeom>
              <a:avLst/>
              <a:gdLst/>
              <a:ahLst/>
              <a:cxnLst/>
              <a:rect l="l" t="t" r="r" b="b"/>
              <a:pathLst>
                <a:path w="5695849" h="2925359">
                  <a:moveTo>
                    <a:pt x="5661558" y="21590"/>
                  </a:moveTo>
                  <a:cubicBezTo>
                    <a:pt x="5662829" y="34290"/>
                    <a:pt x="5662829" y="44450"/>
                    <a:pt x="5664099" y="54610"/>
                  </a:cubicBezTo>
                  <a:cubicBezTo>
                    <a:pt x="5666638" y="107655"/>
                    <a:pt x="5667908" y="170379"/>
                    <a:pt x="5670449" y="230864"/>
                  </a:cubicBezTo>
                  <a:cubicBezTo>
                    <a:pt x="5670449" y="318229"/>
                    <a:pt x="5683149" y="2040906"/>
                    <a:pt x="5689499" y="2128272"/>
                  </a:cubicBezTo>
                  <a:cubicBezTo>
                    <a:pt x="5695849" y="2260441"/>
                    <a:pt x="5692038" y="2394850"/>
                    <a:pt x="5692038" y="2527019"/>
                  </a:cubicBezTo>
                  <a:cubicBezTo>
                    <a:pt x="5692038" y="2643507"/>
                    <a:pt x="5693308" y="2751034"/>
                    <a:pt x="5694579" y="2864399"/>
                  </a:cubicBezTo>
                  <a:cubicBezTo>
                    <a:pt x="5694579" y="2885989"/>
                    <a:pt x="5694579" y="2899959"/>
                    <a:pt x="5694579" y="2924089"/>
                  </a:cubicBezTo>
                  <a:cubicBezTo>
                    <a:pt x="5671719" y="2924089"/>
                    <a:pt x="5651399" y="2925359"/>
                    <a:pt x="5618165" y="2924089"/>
                  </a:cubicBezTo>
                  <a:cubicBezTo>
                    <a:pt x="5330381" y="2919009"/>
                    <a:pt x="5038169" y="2925359"/>
                    <a:pt x="4750385" y="2920279"/>
                  </a:cubicBezTo>
                  <a:cubicBezTo>
                    <a:pt x="4577714" y="2916469"/>
                    <a:pt x="4409471" y="2919009"/>
                    <a:pt x="4236800" y="2916469"/>
                  </a:cubicBezTo>
                  <a:cubicBezTo>
                    <a:pt x="4157106" y="2915199"/>
                    <a:pt x="4077412" y="2913929"/>
                    <a:pt x="3997718" y="2912659"/>
                  </a:cubicBezTo>
                  <a:cubicBezTo>
                    <a:pt x="3949016" y="2912659"/>
                    <a:pt x="3904741" y="2913929"/>
                    <a:pt x="3856039" y="2913929"/>
                  </a:cubicBezTo>
                  <a:cubicBezTo>
                    <a:pt x="3732071" y="2912659"/>
                    <a:pt x="3391157" y="2913929"/>
                    <a:pt x="3267188" y="2912659"/>
                  </a:cubicBezTo>
                  <a:cubicBezTo>
                    <a:pt x="3178639" y="2911389"/>
                    <a:pt x="1407659" y="2920279"/>
                    <a:pt x="1319110" y="2919009"/>
                  </a:cubicBezTo>
                  <a:cubicBezTo>
                    <a:pt x="1296972" y="2919009"/>
                    <a:pt x="1270408" y="2920279"/>
                    <a:pt x="1248271" y="2920279"/>
                  </a:cubicBezTo>
                  <a:cubicBezTo>
                    <a:pt x="1195141" y="2920279"/>
                    <a:pt x="1146439" y="2921549"/>
                    <a:pt x="1093310" y="2921549"/>
                  </a:cubicBezTo>
                  <a:cubicBezTo>
                    <a:pt x="960486" y="2921549"/>
                    <a:pt x="832090" y="2920279"/>
                    <a:pt x="699267" y="2919009"/>
                  </a:cubicBezTo>
                  <a:cubicBezTo>
                    <a:pt x="619573" y="2917739"/>
                    <a:pt x="539878" y="2916469"/>
                    <a:pt x="464612" y="2915199"/>
                  </a:cubicBezTo>
                  <a:cubicBezTo>
                    <a:pt x="322933" y="2913929"/>
                    <a:pt x="181255" y="2912659"/>
                    <a:pt x="48260" y="2912659"/>
                  </a:cubicBezTo>
                  <a:cubicBezTo>
                    <a:pt x="38100" y="2912659"/>
                    <a:pt x="29210" y="2912659"/>
                    <a:pt x="19050" y="2911389"/>
                  </a:cubicBezTo>
                  <a:cubicBezTo>
                    <a:pt x="10160" y="2910119"/>
                    <a:pt x="5080" y="2903769"/>
                    <a:pt x="7620" y="2894879"/>
                  </a:cubicBezTo>
                  <a:cubicBezTo>
                    <a:pt x="16510" y="2863042"/>
                    <a:pt x="12700" y="2807038"/>
                    <a:pt x="11430" y="2748794"/>
                  </a:cubicBezTo>
                  <a:cubicBezTo>
                    <a:pt x="10160" y="2630066"/>
                    <a:pt x="6350" y="2513578"/>
                    <a:pt x="7620" y="2394850"/>
                  </a:cubicBezTo>
                  <a:cubicBezTo>
                    <a:pt x="5080" y="2247000"/>
                    <a:pt x="0" y="416796"/>
                    <a:pt x="7620" y="266706"/>
                  </a:cubicBezTo>
                  <a:cubicBezTo>
                    <a:pt x="8890" y="237584"/>
                    <a:pt x="7620" y="206222"/>
                    <a:pt x="8890" y="177100"/>
                  </a:cubicBezTo>
                  <a:cubicBezTo>
                    <a:pt x="10160" y="130057"/>
                    <a:pt x="12700" y="78533"/>
                    <a:pt x="13970" y="44450"/>
                  </a:cubicBezTo>
                  <a:cubicBezTo>
                    <a:pt x="13970" y="41910"/>
                    <a:pt x="15240" y="39370"/>
                    <a:pt x="16510" y="38100"/>
                  </a:cubicBezTo>
                  <a:cubicBezTo>
                    <a:pt x="38100" y="35560"/>
                    <a:pt x="70569" y="30480"/>
                    <a:pt x="141408" y="29210"/>
                  </a:cubicBezTo>
                  <a:cubicBezTo>
                    <a:pt x="260949" y="25400"/>
                    <a:pt x="380490" y="22860"/>
                    <a:pt x="504459" y="20320"/>
                  </a:cubicBezTo>
                  <a:cubicBezTo>
                    <a:pt x="588580" y="17780"/>
                    <a:pt x="672702" y="16510"/>
                    <a:pt x="752396" y="13970"/>
                  </a:cubicBezTo>
                  <a:cubicBezTo>
                    <a:pt x="832090" y="11430"/>
                    <a:pt x="916212" y="8890"/>
                    <a:pt x="995906" y="8890"/>
                  </a:cubicBezTo>
                  <a:cubicBezTo>
                    <a:pt x="1084455" y="7620"/>
                    <a:pt x="1173004" y="10160"/>
                    <a:pt x="1261553" y="8890"/>
                  </a:cubicBezTo>
                  <a:cubicBezTo>
                    <a:pt x="1372239" y="8890"/>
                    <a:pt x="3377875" y="6350"/>
                    <a:pt x="3488561" y="5080"/>
                  </a:cubicBezTo>
                  <a:cubicBezTo>
                    <a:pt x="3594820" y="3810"/>
                    <a:pt x="3701079" y="2540"/>
                    <a:pt x="3811765" y="2540"/>
                  </a:cubicBezTo>
                  <a:cubicBezTo>
                    <a:pt x="3993291" y="1270"/>
                    <a:pt x="4170388" y="0"/>
                    <a:pt x="4351914" y="0"/>
                  </a:cubicBezTo>
                  <a:cubicBezTo>
                    <a:pt x="4427181" y="0"/>
                    <a:pt x="4506875" y="2540"/>
                    <a:pt x="4582141" y="2540"/>
                  </a:cubicBezTo>
                  <a:cubicBezTo>
                    <a:pt x="4790231" y="3810"/>
                    <a:pt x="5002749" y="5080"/>
                    <a:pt x="5210839" y="7620"/>
                  </a:cubicBezTo>
                  <a:cubicBezTo>
                    <a:pt x="5321526" y="8890"/>
                    <a:pt x="5432212" y="12700"/>
                    <a:pt x="5542898" y="16510"/>
                  </a:cubicBezTo>
                  <a:cubicBezTo>
                    <a:pt x="5569463" y="16510"/>
                    <a:pt x="5596028" y="16510"/>
                    <a:pt x="5618165" y="16510"/>
                  </a:cubicBezTo>
                  <a:cubicBezTo>
                    <a:pt x="5642508" y="17780"/>
                    <a:pt x="5651399" y="20320"/>
                    <a:pt x="5661558" y="21590"/>
                  </a:cubicBezTo>
                  <a:close/>
                  <a:moveTo>
                    <a:pt x="5671719" y="2907579"/>
                  </a:moveTo>
                  <a:cubicBezTo>
                    <a:pt x="5672989" y="2891069"/>
                    <a:pt x="5674258" y="2878369"/>
                    <a:pt x="5674258" y="2865669"/>
                  </a:cubicBezTo>
                  <a:cubicBezTo>
                    <a:pt x="5672989" y="2739834"/>
                    <a:pt x="5671719" y="2621106"/>
                    <a:pt x="5671719" y="2493417"/>
                  </a:cubicBezTo>
                  <a:cubicBezTo>
                    <a:pt x="5671719" y="2435173"/>
                    <a:pt x="5674258" y="2376929"/>
                    <a:pt x="5672989" y="2318685"/>
                  </a:cubicBezTo>
                  <a:cubicBezTo>
                    <a:pt x="5672989" y="2264921"/>
                    <a:pt x="5671719" y="2208918"/>
                    <a:pt x="5670449" y="2155154"/>
                  </a:cubicBezTo>
                  <a:cubicBezTo>
                    <a:pt x="5665369" y="2072268"/>
                    <a:pt x="5653939" y="356312"/>
                    <a:pt x="5653939" y="273426"/>
                  </a:cubicBezTo>
                  <a:cubicBezTo>
                    <a:pt x="5651399" y="203982"/>
                    <a:pt x="5648858" y="132297"/>
                    <a:pt x="5646319" y="63500"/>
                  </a:cubicBezTo>
                  <a:cubicBezTo>
                    <a:pt x="5645049" y="44450"/>
                    <a:pt x="5643779" y="43180"/>
                    <a:pt x="5604882" y="41910"/>
                  </a:cubicBezTo>
                  <a:cubicBezTo>
                    <a:pt x="5591600" y="41910"/>
                    <a:pt x="5582745" y="41910"/>
                    <a:pt x="5569463" y="40640"/>
                  </a:cubicBezTo>
                  <a:cubicBezTo>
                    <a:pt x="5458777" y="36830"/>
                    <a:pt x="5343663" y="31750"/>
                    <a:pt x="5232976" y="30480"/>
                  </a:cubicBezTo>
                  <a:cubicBezTo>
                    <a:pt x="4962902" y="26670"/>
                    <a:pt x="4688400" y="25400"/>
                    <a:pt x="4418326" y="22860"/>
                  </a:cubicBezTo>
                  <a:cubicBezTo>
                    <a:pt x="4378479" y="22860"/>
                    <a:pt x="4334204" y="22860"/>
                    <a:pt x="4294357" y="22860"/>
                  </a:cubicBezTo>
                  <a:cubicBezTo>
                    <a:pt x="4227946" y="22860"/>
                    <a:pt x="4161534" y="22860"/>
                    <a:pt x="4099549" y="22860"/>
                  </a:cubicBezTo>
                  <a:cubicBezTo>
                    <a:pt x="3957871" y="22860"/>
                    <a:pt x="3816192" y="22860"/>
                    <a:pt x="3678941" y="24130"/>
                  </a:cubicBezTo>
                  <a:cubicBezTo>
                    <a:pt x="3559400" y="25400"/>
                    <a:pt x="1544910" y="29210"/>
                    <a:pt x="1425369" y="29210"/>
                  </a:cubicBezTo>
                  <a:cubicBezTo>
                    <a:pt x="1230561" y="29210"/>
                    <a:pt x="1035753" y="26670"/>
                    <a:pt x="840945" y="33020"/>
                  </a:cubicBezTo>
                  <a:cubicBezTo>
                    <a:pt x="739114" y="36830"/>
                    <a:pt x="641710" y="36830"/>
                    <a:pt x="544306" y="38100"/>
                  </a:cubicBezTo>
                  <a:cubicBezTo>
                    <a:pt x="376063" y="41910"/>
                    <a:pt x="207820" y="45720"/>
                    <a:pt x="49530" y="50800"/>
                  </a:cubicBezTo>
                  <a:cubicBezTo>
                    <a:pt x="36830" y="50800"/>
                    <a:pt x="34290" y="53340"/>
                    <a:pt x="33020" y="71813"/>
                  </a:cubicBezTo>
                  <a:cubicBezTo>
                    <a:pt x="31750" y="112135"/>
                    <a:pt x="31750" y="152458"/>
                    <a:pt x="30480" y="192781"/>
                  </a:cubicBezTo>
                  <a:cubicBezTo>
                    <a:pt x="29210" y="259986"/>
                    <a:pt x="26670" y="324950"/>
                    <a:pt x="25400" y="392154"/>
                  </a:cubicBezTo>
                  <a:cubicBezTo>
                    <a:pt x="20320" y="463839"/>
                    <a:pt x="26670" y="2215638"/>
                    <a:pt x="29210" y="2287323"/>
                  </a:cubicBezTo>
                  <a:cubicBezTo>
                    <a:pt x="29210" y="2363488"/>
                    <a:pt x="29210" y="2441893"/>
                    <a:pt x="30480" y="2518059"/>
                  </a:cubicBezTo>
                  <a:cubicBezTo>
                    <a:pt x="30480" y="2574062"/>
                    <a:pt x="33020" y="2630066"/>
                    <a:pt x="33020" y="2686070"/>
                  </a:cubicBezTo>
                  <a:cubicBezTo>
                    <a:pt x="33020" y="2746554"/>
                    <a:pt x="33020" y="2807038"/>
                    <a:pt x="31750" y="2865669"/>
                  </a:cubicBezTo>
                  <a:cubicBezTo>
                    <a:pt x="31750" y="2869479"/>
                    <a:pt x="31750" y="2872019"/>
                    <a:pt x="31750" y="2875829"/>
                  </a:cubicBezTo>
                  <a:cubicBezTo>
                    <a:pt x="31750" y="2885989"/>
                    <a:pt x="35560" y="2889799"/>
                    <a:pt x="44450" y="2889799"/>
                  </a:cubicBezTo>
                  <a:cubicBezTo>
                    <a:pt x="79424" y="2889799"/>
                    <a:pt x="141408" y="2891069"/>
                    <a:pt x="198965" y="2891069"/>
                  </a:cubicBezTo>
                  <a:cubicBezTo>
                    <a:pt x="283086" y="2891069"/>
                    <a:pt x="371635" y="2888529"/>
                    <a:pt x="455757" y="2891069"/>
                  </a:cubicBezTo>
                  <a:cubicBezTo>
                    <a:pt x="593008" y="2894879"/>
                    <a:pt x="730259" y="2897419"/>
                    <a:pt x="867510" y="2896149"/>
                  </a:cubicBezTo>
                  <a:cubicBezTo>
                    <a:pt x="956059" y="2894879"/>
                    <a:pt x="1040180" y="2897419"/>
                    <a:pt x="1128729" y="2897419"/>
                  </a:cubicBezTo>
                  <a:cubicBezTo>
                    <a:pt x="1257126" y="2897419"/>
                    <a:pt x="1385522" y="2896149"/>
                    <a:pt x="1513918" y="2897419"/>
                  </a:cubicBezTo>
                  <a:cubicBezTo>
                    <a:pt x="1704298" y="2898689"/>
                    <a:pt x="3794055" y="2888529"/>
                    <a:pt x="3988863" y="2891069"/>
                  </a:cubicBezTo>
                  <a:cubicBezTo>
                    <a:pt x="4072984" y="2892339"/>
                    <a:pt x="4157106" y="2893609"/>
                    <a:pt x="4236800" y="2893609"/>
                  </a:cubicBezTo>
                  <a:cubicBezTo>
                    <a:pt x="4382906" y="2896149"/>
                    <a:pt x="4524584" y="2892339"/>
                    <a:pt x="4670691" y="2896149"/>
                  </a:cubicBezTo>
                  <a:cubicBezTo>
                    <a:pt x="4790231" y="2898689"/>
                    <a:pt x="4909773" y="2898689"/>
                    <a:pt x="5029314" y="2901229"/>
                  </a:cubicBezTo>
                  <a:cubicBezTo>
                    <a:pt x="5206412" y="2905039"/>
                    <a:pt x="5383510" y="2907579"/>
                    <a:pt x="5560608" y="2908849"/>
                  </a:cubicBezTo>
                  <a:cubicBezTo>
                    <a:pt x="5627020" y="2908849"/>
                    <a:pt x="5651399" y="2907579"/>
                    <a:pt x="5671719" y="2907579"/>
                  </a:cubicBezTo>
                  <a:close/>
                </a:path>
              </a:pathLst>
            </a:custGeom>
            <a:solidFill>
              <a:srgbClr val="FFFFFF"/>
            </a:solidFill>
          </p:spPr>
          <p:txBody>
            <a:bodyPr/>
            <a:lstStyle/>
            <a:p>
              <a:endParaRPr lang="en-US"/>
            </a:p>
          </p:txBody>
        </p:sp>
      </p:grpSp>
      <p:sp>
        <p:nvSpPr>
          <p:cNvPr id="5" name="TextBox 5">
            <a:extLst>
              <a:ext uri="{FF2B5EF4-FFF2-40B4-BE49-F238E27FC236}">
                <a16:creationId xmlns:a16="http://schemas.microsoft.com/office/drawing/2014/main" id="{086C83EE-2877-BBA1-F005-67B3FCD7B1CE}"/>
              </a:ext>
            </a:extLst>
          </p:cNvPr>
          <p:cNvSpPr txBox="1"/>
          <p:nvPr/>
        </p:nvSpPr>
        <p:spPr>
          <a:xfrm>
            <a:off x="586043" y="1393694"/>
            <a:ext cx="15959182" cy="7432938"/>
          </a:xfrm>
          <a:prstGeom prst="rect">
            <a:avLst/>
          </a:prstGeom>
        </p:spPr>
        <p:txBody>
          <a:bodyPr lIns="0" tIns="0" rIns="0" bIns="0" rtlCol="0" anchor="t">
            <a:spAutoFit/>
          </a:bodyPr>
          <a:lstStyle/>
          <a:p>
            <a:pPr marL="861368" lvl="1" indent="-430684" algn="l">
              <a:lnSpc>
                <a:spcPts val="5585"/>
              </a:lnSpc>
              <a:buFont typeface="Arial"/>
              <a:buChar char="•"/>
            </a:pPr>
            <a:r>
              <a:rPr lang="en-US" sz="3989" dirty="0">
                <a:solidFill>
                  <a:srgbClr val="000000"/>
                </a:solidFill>
                <a:latin typeface="Montserrat"/>
                <a:ea typeface="Montserrat"/>
                <a:cs typeface="Montserrat"/>
                <a:sym typeface="Montserrat"/>
              </a:rPr>
              <a:t>Compared to White Americans, racial/ethnic minorities in the US:</a:t>
            </a:r>
          </a:p>
          <a:p>
            <a:pPr marL="1463663" lvl="2" indent="-487888" algn="l">
              <a:lnSpc>
                <a:spcPts val="4745"/>
              </a:lnSpc>
              <a:buFont typeface="Arial"/>
              <a:buChar char="⚬"/>
            </a:pPr>
            <a:r>
              <a:rPr lang="en-US" sz="3389" dirty="0">
                <a:solidFill>
                  <a:srgbClr val="000000"/>
                </a:solidFill>
                <a:latin typeface="Montserrat"/>
                <a:ea typeface="Montserrat"/>
                <a:cs typeface="Montserrat"/>
                <a:sym typeface="Montserrat"/>
              </a:rPr>
              <a:t>Provide more hours and more intense care</a:t>
            </a:r>
          </a:p>
          <a:p>
            <a:pPr marL="1463663" lvl="2" indent="-487888" algn="l">
              <a:lnSpc>
                <a:spcPts val="4745"/>
              </a:lnSpc>
              <a:buFont typeface="Arial"/>
              <a:buChar char="⚬"/>
            </a:pPr>
            <a:r>
              <a:rPr lang="en-US" sz="3389" dirty="0">
                <a:solidFill>
                  <a:srgbClr val="000000"/>
                </a:solidFill>
                <a:latin typeface="Montserrat"/>
                <a:ea typeface="Montserrat"/>
                <a:cs typeface="Montserrat"/>
                <a:sym typeface="Montserrat"/>
              </a:rPr>
              <a:t>Experience worse physical outcomes</a:t>
            </a:r>
          </a:p>
          <a:p>
            <a:pPr marL="1463663" lvl="2" indent="-487888" algn="l">
              <a:lnSpc>
                <a:spcPts val="4745"/>
              </a:lnSpc>
              <a:buFont typeface="Arial"/>
              <a:buChar char="⚬"/>
            </a:pPr>
            <a:r>
              <a:rPr lang="en-US" sz="3389" dirty="0">
                <a:solidFill>
                  <a:srgbClr val="000000"/>
                </a:solidFill>
                <a:latin typeface="Montserrat"/>
                <a:ea typeface="Montserrat"/>
                <a:cs typeface="Montserrat"/>
                <a:sym typeface="Montserrat"/>
              </a:rPr>
              <a:t>Have a wider network of family and friends who help</a:t>
            </a:r>
          </a:p>
          <a:p>
            <a:pPr algn="l">
              <a:lnSpc>
                <a:spcPts val="1399"/>
              </a:lnSpc>
            </a:pPr>
            <a:endParaRPr lang="en-US" sz="3389" dirty="0">
              <a:solidFill>
                <a:srgbClr val="000000"/>
              </a:solidFill>
              <a:latin typeface="Montserrat"/>
              <a:ea typeface="Montserrat"/>
              <a:cs typeface="Montserrat"/>
              <a:sym typeface="Montserrat"/>
            </a:endParaRPr>
          </a:p>
          <a:p>
            <a:pPr marL="861368" lvl="1" indent="-430684" algn="l">
              <a:lnSpc>
                <a:spcPts val="5585"/>
              </a:lnSpc>
              <a:buFont typeface="Arial"/>
              <a:buChar char="•"/>
            </a:pPr>
            <a:r>
              <a:rPr lang="en-US" sz="3989" dirty="0">
                <a:solidFill>
                  <a:srgbClr val="000000"/>
                </a:solidFill>
                <a:latin typeface="Montserrat"/>
                <a:ea typeface="Montserrat"/>
                <a:cs typeface="Montserrat"/>
                <a:sym typeface="Montserrat"/>
              </a:rPr>
              <a:t>Compared to White caregivers</a:t>
            </a:r>
          </a:p>
          <a:p>
            <a:pPr marL="1463663" lvl="2" indent="-487888" algn="l">
              <a:lnSpc>
                <a:spcPts val="4745"/>
              </a:lnSpc>
              <a:buFont typeface="Arial"/>
              <a:buChar char="⚬"/>
            </a:pPr>
            <a:r>
              <a:rPr lang="en-US" sz="3389" dirty="0">
                <a:solidFill>
                  <a:srgbClr val="000000"/>
                </a:solidFill>
                <a:latin typeface="Montserrat"/>
                <a:ea typeface="Montserrat"/>
                <a:cs typeface="Montserrat"/>
                <a:sym typeface="Montserrat"/>
              </a:rPr>
              <a:t>African American caregivers report less caregiving distress</a:t>
            </a:r>
          </a:p>
          <a:p>
            <a:pPr marL="1463663" lvl="2" indent="-487888" algn="l">
              <a:lnSpc>
                <a:spcPts val="4745"/>
              </a:lnSpc>
              <a:buFont typeface="Arial"/>
              <a:buChar char="⚬"/>
            </a:pPr>
            <a:r>
              <a:rPr lang="en-US" sz="3389" dirty="0">
                <a:solidFill>
                  <a:srgbClr val="000000"/>
                </a:solidFill>
                <a:latin typeface="Montserrat"/>
                <a:ea typeface="Montserrat"/>
                <a:cs typeface="Montserrat"/>
                <a:sym typeface="Montserrat"/>
              </a:rPr>
              <a:t>Hispanic caregivers report caregiving adds purpose and meaning</a:t>
            </a:r>
          </a:p>
          <a:p>
            <a:pPr marL="1463663" lvl="2" indent="-487888" algn="l">
              <a:lnSpc>
                <a:spcPts val="4745"/>
              </a:lnSpc>
              <a:buFont typeface="Arial"/>
              <a:buChar char="⚬"/>
            </a:pPr>
            <a:r>
              <a:rPr lang="en-US" sz="3389" dirty="0">
                <a:solidFill>
                  <a:srgbClr val="000000"/>
                </a:solidFill>
                <a:latin typeface="Montserrat"/>
                <a:ea typeface="Montserrat"/>
                <a:cs typeface="Montserrat"/>
                <a:sym typeface="Montserrat"/>
              </a:rPr>
              <a:t>Asian caregivers felt they had no choice</a:t>
            </a:r>
          </a:p>
          <a:p>
            <a:pPr algn="l">
              <a:lnSpc>
                <a:spcPts val="1399"/>
              </a:lnSpc>
            </a:pPr>
            <a:endParaRPr lang="en-US" sz="3389" dirty="0">
              <a:solidFill>
                <a:srgbClr val="000000"/>
              </a:solidFill>
              <a:latin typeface="Montserrat"/>
              <a:ea typeface="Montserrat"/>
              <a:cs typeface="Montserrat"/>
              <a:sym typeface="Montserrat"/>
            </a:endParaRPr>
          </a:p>
          <a:p>
            <a:pPr marL="861368" lvl="1" indent="-430684" algn="l">
              <a:lnSpc>
                <a:spcPts val="5585"/>
              </a:lnSpc>
              <a:buFont typeface="Arial"/>
              <a:buChar char="•"/>
            </a:pPr>
            <a:r>
              <a:rPr lang="en-US" sz="3989" dirty="0">
                <a:solidFill>
                  <a:srgbClr val="000000"/>
                </a:solidFill>
                <a:latin typeface="Montserrat"/>
                <a:ea typeface="Montserrat"/>
                <a:cs typeface="Montserrat"/>
                <a:sym typeface="Montserrat"/>
              </a:rPr>
              <a:t>Compared to heterosexual individuals, those who identify as LGBTQ+ obtain more peer vs. intergenerational care</a:t>
            </a:r>
          </a:p>
        </p:txBody>
      </p:sp>
    </p:spTree>
    <p:extLst>
      <p:ext uri="{BB962C8B-B14F-4D97-AF65-F5344CB8AC3E}">
        <p14:creationId xmlns:p14="http://schemas.microsoft.com/office/powerpoint/2010/main" val="83051062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5"/>
          <p:cNvSpPr txBox="1"/>
          <p:nvPr/>
        </p:nvSpPr>
        <p:spPr>
          <a:xfrm>
            <a:off x="283327" y="693056"/>
            <a:ext cx="17721350" cy="1461875"/>
          </a:xfrm>
          <a:prstGeom prst="rect">
            <a:avLst/>
          </a:prstGeom>
        </p:spPr>
        <p:txBody>
          <a:bodyPr lIns="0" tIns="0" rIns="0" bIns="0" rtlCol="0" anchor="t">
            <a:spAutoFit/>
          </a:bodyPr>
          <a:lstStyle/>
          <a:p>
            <a:pPr>
              <a:lnSpc>
                <a:spcPts val="12321"/>
              </a:lnSpc>
              <a:spcBef>
                <a:spcPct val="0"/>
              </a:spcBef>
            </a:pPr>
            <a:r>
              <a:rPr lang="en-US" sz="8801">
                <a:solidFill>
                  <a:srgbClr val="FFFFFF"/>
                </a:solidFill>
                <a:latin typeface="Montserrat"/>
                <a:ea typeface="Montserrat"/>
                <a:cs typeface="Montserrat"/>
                <a:sym typeface="Montserrat"/>
              </a:rPr>
              <a:t>SAFAD</a:t>
            </a:r>
          </a:p>
        </p:txBody>
      </p:sp>
      <p:sp>
        <p:nvSpPr>
          <p:cNvPr id="6" name="AutoShape 6"/>
          <p:cNvSpPr/>
          <p:nvPr/>
        </p:nvSpPr>
        <p:spPr>
          <a:xfrm>
            <a:off x="1" y="1960347"/>
            <a:ext cx="18287978" cy="0"/>
          </a:xfrm>
          <a:prstGeom prst="line">
            <a:avLst/>
          </a:prstGeom>
          <a:ln w="57150" cap="flat">
            <a:solidFill>
              <a:srgbClr val="FFFFFF"/>
            </a:solidFill>
            <a:prstDash val="solid"/>
            <a:headEnd type="none" w="sm" len="sm"/>
            <a:tailEnd type="none" w="sm" len="sm"/>
          </a:ln>
        </p:spPr>
        <p:txBody>
          <a:bodyPr/>
          <a:lstStyle/>
          <a:p>
            <a:endParaRPr lang="en-US"/>
          </a:p>
        </p:txBody>
      </p:sp>
      <p:pic>
        <p:nvPicPr>
          <p:cNvPr id="7" name="Picture 8">
            <a:extLst>
              <a:ext uri="{FF2B5EF4-FFF2-40B4-BE49-F238E27FC236}">
                <a16:creationId xmlns:a16="http://schemas.microsoft.com/office/drawing/2014/main" id="{53763EC3-A979-E8BF-1125-16357A7A05AE}"/>
              </a:ext>
            </a:extLst>
          </p:cNvPr>
          <p:cNvPicPr>
            <a:picLocks noChangeAspect="1"/>
          </p:cNvPicPr>
          <p:nvPr/>
        </p:nvPicPr>
        <p:blipFill>
          <a:blip r:embed="rId2"/>
          <a:srcRect t="24204" b="18943"/>
          <a:stretch>
            <a:fillRect/>
          </a:stretch>
        </p:blipFill>
        <p:spPr>
          <a:xfrm>
            <a:off x="2941142" y="1592267"/>
            <a:ext cx="12954000" cy="7364582"/>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04121" y="723902"/>
            <a:ext cx="17679761" cy="9678761"/>
            <a:chOff x="0" y="0"/>
            <a:chExt cx="4656398" cy="2549139"/>
          </a:xfrm>
        </p:grpSpPr>
        <p:sp>
          <p:nvSpPr>
            <p:cNvPr id="3" name="Freeform 3"/>
            <p:cNvSpPr/>
            <p:nvPr/>
          </p:nvSpPr>
          <p:spPr>
            <a:xfrm>
              <a:off x="0" y="0"/>
              <a:ext cx="4656398" cy="2549139"/>
            </a:xfrm>
            <a:custGeom>
              <a:avLst/>
              <a:gdLst/>
              <a:ahLst/>
              <a:cxnLst/>
              <a:rect l="l" t="t" r="r" b="b"/>
              <a:pathLst>
                <a:path w="4656398" h="2549139">
                  <a:moveTo>
                    <a:pt x="0" y="0"/>
                  </a:moveTo>
                  <a:lnTo>
                    <a:pt x="4656398" y="0"/>
                  </a:lnTo>
                  <a:lnTo>
                    <a:pt x="4656398" y="2549139"/>
                  </a:lnTo>
                  <a:lnTo>
                    <a:pt x="0" y="2549139"/>
                  </a:lnTo>
                  <a:close/>
                </a:path>
              </a:pathLst>
            </a:custGeom>
            <a:solidFill>
              <a:srgbClr val="FFFFFF"/>
            </a:solidFill>
          </p:spPr>
          <p:txBody>
            <a:bodyPr/>
            <a:lstStyle/>
            <a:p>
              <a:endParaRPr lang="en-US"/>
            </a:p>
          </p:txBody>
        </p:sp>
        <p:sp>
          <p:nvSpPr>
            <p:cNvPr id="4" name="TextBox 4"/>
            <p:cNvSpPr txBox="1"/>
            <p:nvPr/>
          </p:nvSpPr>
          <p:spPr>
            <a:xfrm>
              <a:off x="0" y="-47625"/>
              <a:ext cx="4656398" cy="2596764"/>
            </a:xfrm>
            <a:prstGeom prst="rect">
              <a:avLst/>
            </a:prstGeom>
          </p:spPr>
          <p:txBody>
            <a:bodyPr lIns="50801" tIns="50801" rIns="50801" bIns="50801" rtlCol="0" anchor="ctr"/>
            <a:lstStyle/>
            <a:p>
              <a:pPr algn="ctr">
                <a:lnSpc>
                  <a:spcPts val="2660"/>
                </a:lnSpc>
              </a:pPr>
              <a:endParaRPr/>
            </a:p>
          </p:txBody>
        </p:sp>
      </p:grpSp>
      <p:grpSp>
        <p:nvGrpSpPr>
          <p:cNvPr id="5" name="Group 5"/>
          <p:cNvGrpSpPr/>
          <p:nvPr/>
        </p:nvGrpSpPr>
        <p:grpSpPr>
          <a:xfrm>
            <a:off x="0" y="0"/>
            <a:ext cx="18288000" cy="1628775"/>
            <a:chOff x="0" y="0"/>
            <a:chExt cx="4816593" cy="428978"/>
          </a:xfrm>
        </p:grpSpPr>
        <p:sp>
          <p:nvSpPr>
            <p:cNvPr id="6" name="Freeform 6"/>
            <p:cNvSpPr/>
            <p:nvPr/>
          </p:nvSpPr>
          <p:spPr>
            <a:xfrm>
              <a:off x="0" y="0"/>
              <a:ext cx="4816592" cy="428978"/>
            </a:xfrm>
            <a:custGeom>
              <a:avLst/>
              <a:gdLst/>
              <a:ahLst/>
              <a:cxnLst/>
              <a:rect l="l" t="t" r="r" b="b"/>
              <a:pathLst>
                <a:path w="4816592" h="428978">
                  <a:moveTo>
                    <a:pt x="0" y="0"/>
                  </a:moveTo>
                  <a:lnTo>
                    <a:pt x="4816592" y="0"/>
                  </a:lnTo>
                  <a:lnTo>
                    <a:pt x="4816592" y="428978"/>
                  </a:lnTo>
                  <a:lnTo>
                    <a:pt x="0" y="428978"/>
                  </a:lnTo>
                  <a:close/>
                </a:path>
              </a:pathLst>
            </a:custGeom>
            <a:solidFill>
              <a:srgbClr val="8E1F20"/>
            </a:solidFill>
          </p:spPr>
          <p:txBody>
            <a:bodyPr/>
            <a:lstStyle/>
            <a:p>
              <a:endParaRPr lang="en-US"/>
            </a:p>
          </p:txBody>
        </p:sp>
        <p:sp>
          <p:nvSpPr>
            <p:cNvPr id="7" name="TextBox 7"/>
            <p:cNvSpPr txBox="1"/>
            <p:nvPr/>
          </p:nvSpPr>
          <p:spPr>
            <a:xfrm>
              <a:off x="0" y="-47625"/>
              <a:ext cx="4816593" cy="476603"/>
            </a:xfrm>
            <a:prstGeom prst="rect">
              <a:avLst/>
            </a:prstGeom>
          </p:spPr>
          <p:txBody>
            <a:bodyPr lIns="50801" tIns="50801" rIns="50801" bIns="50801" rtlCol="0" anchor="ctr"/>
            <a:lstStyle/>
            <a:p>
              <a:pPr algn="ctr">
                <a:lnSpc>
                  <a:spcPts val="2660"/>
                </a:lnSpc>
              </a:pPr>
              <a:endParaRPr/>
            </a:p>
          </p:txBody>
        </p:sp>
      </p:grpSp>
      <p:sp>
        <p:nvSpPr>
          <p:cNvPr id="9" name="TextBox 9"/>
          <p:cNvSpPr txBox="1"/>
          <p:nvPr/>
        </p:nvSpPr>
        <p:spPr>
          <a:xfrm>
            <a:off x="1341724" y="2137477"/>
            <a:ext cx="15604550" cy="6803529"/>
          </a:xfrm>
          <a:prstGeom prst="rect">
            <a:avLst/>
          </a:prstGeom>
        </p:spPr>
        <p:txBody>
          <a:bodyPr lIns="0" tIns="0" rIns="0" bIns="0" rtlCol="0" anchor="t">
            <a:spAutoFit/>
          </a:bodyPr>
          <a:lstStyle/>
          <a:p>
            <a:pPr marL="457223" indent="-457223">
              <a:lnSpc>
                <a:spcPct val="200000"/>
              </a:lnSpc>
              <a:buFont typeface="Arial" panose="020B0604020202020204" pitchFamily="34" charset="0"/>
              <a:buChar char="•"/>
            </a:pPr>
            <a:r>
              <a:rPr lang="en-US" sz="3401" dirty="0">
                <a:solidFill>
                  <a:srgbClr val="000000"/>
                </a:solidFill>
                <a:latin typeface="Montserrat"/>
              </a:rPr>
              <a:t>1 in 5 people globally have a South Asian heritage</a:t>
            </a:r>
          </a:p>
          <a:p>
            <a:pPr marL="914445" lvl="1" indent="-457223">
              <a:lnSpc>
                <a:spcPct val="200000"/>
              </a:lnSpc>
              <a:buFont typeface="Arial" panose="020B0604020202020204" pitchFamily="34" charset="0"/>
              <a:buChar char="•"/>
            </a:pPr>
            <a:r>
              <a:rPr lang="en-US" sz="3401" dirty="0">
                <a:solidFill>
                  <a:srgbClr val="000000"/>
                </a:solidFill>
                <a:latin typeface="Montserrat"/>
              </a:rPr>
              <a:t>5.4 million in the US</a:t>
            </a:r>
          </a:p>
          <a:p>
            <a:pPr marL="276881" indent="-367052">
              <a:lnSpc>
                <a:spcPct val="200000"/>
              </a:lnSpc>
              <a:buFont typeface="Arial"/>
              <a:buChar char="•"/>
            </a:pPr>
            <a:r>
              <a:rPr lang="en-US" sz="3401" dirty="0">
                <a:solidFill>
                  <a:srgbClr val="000000"/>
                </a:solidFill>
                <a:latin typeface="Montserrat"/>
              </a:rPr>
              <a:t>Breast cancer rates increasing 1.9% annually among South Asians</a:t>
            </a:r>
          </a:p>
          <a:p>
            <a:pPr marL="276881" indent="-367052">
              <a:lnSpc>
                <a:spcPct val="200000"/>
              </a:lnSpc>
              <a:buFont typeface="Arial"/>
              <a:buChar char="•"/>
            </a:pPr>
            <a:r>
              <a:rPr lang="en-US" sz="3401" dirty="0">
                <a:solidFill>
                  <a:srgbClr val="000000"/>
                </a:solidFill>
                <a:latin typeface="Montserrat"/>
              </a:rPr>
              <a:t>Breast cancer management is affected by culture:</a:t>
            </a:r>
          </a:p>
          <a:p>
            <a:pPr marL="824274" lvl="1" indent="-457223">
              <a:buFont typeface="Arial" panose="020B0604020202020204" pitchFamily="34" charset="0"/>
              <a:buChar char="•"/>
            </a:pPr>
            <a:r>
              <a:rPr lang="en-US" sz="3401" b="1" dirty="0">
                <a:solidFill>
                  <a:srgbClr val="000000"/>
                </a:solidFill>
                <a:latin typeface="Montserrat"/>
              </a:rPr>
              <a:t>Taboo: </a:t>
            </a:r>
            <a:r>
              <a:rPr lang="en-US" sz="3401" dirty="0">
                <a:solidFill>
                  <a:srgbClr val="000000"/>
                </a:solidFill>
                <a:latin typeface="Montserrat"/>
              </a:rPr>
              <a:t>46%- sexual taboos inhibited breast cancer awareness</a:t>
            </a:r>
          </a:p>
          <a:p>
            <a:pPr marL="824274" lvl="1" indent="-457223">
              <a:buFont typeface="Arial" panose="020B0604020202020204" pitchFamily="34" charset="0"/>
              <a:buChar char="•"/>
            </a:pPr>
            <a:r>
              <a:rPr lang="en-US" sz="3401" b="1" dirty="0">
                <a:solidFill>
                  <a:srgbClr val="000000"/>
                </a:solidFill>
                <a:latin typeface="Montserrat"/>
              </a:rPr>
              <a:t>Stigma: </a:t>
            </a:r>
            <a:r>
              <a:rPr lang="en-US" sz="3401" dirty="0">
                <a:solidFill>
                  <a:srgbClr val="000000"/>
                </a:solidFill>
                <a:latin typeface="Montserrat"/>
              </a:rPr>
              <a:t>No words for cancer or survivor</a:t>
            </a:r>
          </a:p>
          <a:p>
            <a:pPr marL="824274" lvl="1" indent="-457223">
              <a:buFont typeface="Arial" panose="020B0604020202020204" pitchFamily="34" charset="0"/>
              <a:buChar char="•"/>
            </a:pPr>
            <a:r>
              <a:rPr lang="en-US" sz="3401" b="1" dirty="0">
                <a:solidFill>
                  <a:srgbClr val="000000"/>
                </a:solidFill>
                <a:latin typeface="Montserrat"/>
              </a:rPr>
              <a:t>Collectivism: </a:t>
            </a:r>
            <a:r>
              <a:rPr lang="en-US" sz="3401" dirty="0">
                <a:solidFill>
                  <a:srgbClr val="000000"/>
                </a:solidFill>
                <a:latin typeface="Montserrat"/>
              </a:rPr>
              <a:t>Community needs&gt; Individual needs</a:t>
            </a:r>
          </a:p>
          <a:p>
            <a:pPr marL="824274" lvl="1" indent="-457223">
              <a:buFont typeface="Arial" panose="020B0604020202020204" pitchFamily="34" charset="0"/>
              <a:buChar char="•"/>
            </a:pPr>
            <a:r>
              <a:rPr lang="en-US" sz="3401" b="1" dirty="0">
                <a:solidFill>
                  <a:srgbClr val="000000"/>
                </a:solidFill>
                <a:latin typeface="Montserrat"/>
              </a:rPr>
              <a:t>Culture of service </a:t>
            </a:r>
            <a:r>
              <a:rPr lang="en-US" sz="3401" dirty="0">
                <a:solidFill>
                  <a:srgbClr val="000000"/>
                </a:solidFill>
                <a:latin typeface="Montserrat"/>
              </a:rPr>
              <a:t>(“seva”)</a:t>
            </a:r>
          </a:p>
          <a:p>
            <a:pPr marL="824274" lvl="1" indent="-457223">
              <a:buFont typeface="Arial" panose="020B0604020202020204" pitchFamily="34" charset="0"/>
              <a:buChar char="•"/>
            </a:pPr>
            <a:r>
              <a:rPr lang="en-US" sz="3401" b="1" dirty="0">
                <a:solidFill>
                  <a:srgbClr val="000000"/>
                </a:solidFill>
                <a:latin typeface="Montserrat"/>
              </a:rPr>
              <a:t>Gender Roles: </a:t>
            </a:r>
            <a:r>
              <a:rPr lang="en-US" sz="3401" dirty="0">
                <a:solidFill>
                  <a:srgbClr val="000000"/>
                </a:solidFill>
                <a:latin typeface="Montserrat"/>
              </a:rPr>
              <a:t>80% caregiving is provided by women</a:t>
            </a:r>
          </a:p>
        </p:txBody>
      </p:sp>
      <p:sp>
        <p:nvSpPr>
          <p:cNvPr id="10" name="Freeform 10"/>
          <p:cNvSpPr/>
          <p:nvPr/>
        </p:nvSpPr>
        <p:spPr>
          <a:xfrm>
            <a:off x="-1514631" y="8164130"/>
            <a:ext cx="3637503" cy="3637503"/>
          </a:xfrm>
          <a:custGeom>
            <a:avLst/>
            <a:gdLst/>
            <a:ahLst/>
            <a:cxnLst/>
            <a:rect l="l" t="t" r="r" b="b"/>
            <a:pathLst>
              <a:path w="3637503" h="3637503">
                <a:moveTo>
                  <a:pt x="0" y="0"/>
                </a:moveTo>
                <a:lnTo>
                  <a:pt x="3637503" y="0"/>
                </a:lnTo>
                <a:lnTo>
                  <a:pt x="3637503" y="3637503"/>
                </a:lnTo>
                <a:lnTo>
                  <a:pt x="0" y="363750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1" name="Freeform 11"/>
          <p:cNvSpPr/>
          <p:nvPr/>
        </p:nvSpPr>
        <p:spPr>
          <a:xfrm>
            <a:off x="16165130" y="8164130"/>
            <a:ext cx="3637503" cy="3637503"/>
          </a:xfrm>
          <a:custGeom>
            <a:avLst/>
            <a:gdLst/>
            <a:ahLst/>
            <a:cxnLst/>
            <a:rect l="l" t="t" r="r" b="b"/>
            <a:pathLst>
              <a:path w="3637503" h="3637503">
                <a:moveTo>
                  <a:pt x="0" y="0"/>
                </a:moveTo>
                <a:lnTo>
                  <a:pt x="3637503" y="0"/>
                </a:lnTo>
                <a:lnTo>
                  <a:pt x="3637503" y="3637503"/>
                </a:lnTo>
                <a:lnTo>
                  <a:pt x="0" y="363750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9" name="TextBox 19"/>
          <p:cNvSpPr txBox="1"/>
          <p:nvPr/>
        </p:nvSpPr>
        <p:spPr>
          <a:xfrm>
            <a:off x="2858729" y="373253"/>
            <a:ext cx="12570545" cy="923330"/>
          </a:xfrm>
          <a:prstGeom prst="rect">
            <a:avLst/>
          </a:prstGeom>
        </p:spPr>
        <p:txBody>
          <a:bodyPr lIns="0" tIns="0" rIns="0" bIns="0" rtlCol="0" anchor="t">
            <a:spAutoFit/>
          </a:bodyPr>
          <a:lstStyle/>
          <a:p>
            <a:pPr algn="ctr">
              <a:lnSpc>
                <a:spcPts val="7199"/>
              </a:lnSpc>
            </a:pPr>
            <a:r>
              <a:rPr lang="en-US" sz="6101" dirty="0">
                <a:solidFill>
                  <a:srgbClr val="FFFFFF"/>
                </a:solidFill>
                <a:latin typeface="Montserrat"/>
              </a:rPr>
              <a:t>South Asians and Breast Cancer</a:t>
            </a:r>
          </a:p>
        </p:txBody>
      </p:sp>
      <p:sp>
        <p:nvSpPr>
          <p:cNvPr id="8" name="Freeform 8">
            <a:extLst>
              <a:ext uri="{FF2B5EF4-FFF2-40B4-BE49-F238E27FC236}">
                <a16:creationId xmlns:a16="http://schemas.microsoft.com/office/drawing/2014/main" id="{D79D2DB1-B1EF-38BE-8510-B91874C70876}"/>
              </a:ext>
            </a:extLst>
          </p:cNvPr>
          <p:cNvSpPr/>
          <p:nvPr/>
        </p:nvSpPr>
        <p:spPr>
          <a:xfrm>
            <a:off x="14487526" y="1817648"/>
            <a:ext cx="3496352" cy="2676525"/>
          </a:xfrm>
          <a:custGeom>
            <a:avLst/>
            <a:gdLst/>
            <a:ahLst/>
            <a:cxnLst/>
            <a:rect l="l" t="t" r="r" b="b"/>
            <a:pathLst>
              <a:path w="5956185" h="5098494">
                <a:moveTo>
                  <a:pt x="0" y="0"/>
                </a:moveTo>
                <a:lnTo>
                  <a:pt x="5956185" y="0"/>
                </a:lnTo>
                <a:lnTo>
                  <a:pt x="5956185" y="5098494"/>
                </a:lnTo>
                <a:lnTo>
                  <a:pt x="0" y="5098494"/>
                </a:lnTo>
                <a:lnTo>
                  <a:pt x="0" y="0"/>
                </a:lnTo>
                <a:close/>
              </a:path>
            </a:pathLst>
          </a:custGeom>
          <a:blipFill>
            <a:blip r:embed="rId4"/>
            <a:stretch>
              <a:fillRect/>
            </a:stretch>
          </a:blipFill>
        </p:spPr>
        <p:txBody>
          <a:bodyPr/>
          <a:lstStyle/>
          <a:p>
            <a:endParaRPr lang="en-US"/>
          </a:p>
        </p:txBody>
      </p:sp>
      <p:sp>
        <p:nvSpPr>
          <p:cNvPr id="20" name="TextBox 19">
            <a:extLst>
              <a:ext uri="{FF2B5EF4-FFF2-40B4-BE49-F238E27FC236}">
                <a16:creationId xmlns:a16="http://schemas.microsoft.com/office/drawing/2014/main" id="{8279F3E8-B0C9-506E-1433-2F3742010010}"/>
              </a:ext>
            </a:extLst>
          </p:cNvPr>
          <p:cNvSpPr txBox="1"/>
          <p:nvPr/>
        </p:nvSpPr>
        <p:spPr>
          <a:xfrm>
            <a:off x="1341724" y="4807685"/>
            <a:ext cx="14823407" cy="1631472"/>
          </a:xfrm>
          <a:prstGeom prst="rect">
            <a:avLst/>
          </a:prstGeom>
          <a:solidFill>
            <a:schemeClr val="accent2"/>
          </a:solidFill>
        </p:spPr>
        <p:txBody>
          <a:bodyPr wrap="square" rtlCol="0">
            <a:spAutoFit/>
          </a:bodyPr>
          <a:lstStyle/>
          <a:p>
            <a:pPr marL="367052" lvl="1" algn="ctr"/>
            <a:r>
              <a:rPr lang="en-US" sz="5001" b="1" dirty="0">
                <a:ln w="22225">
                  <a:solidFill>
                    <a:schemeClr val="accent2"/>
                  </a:solidFill>
                  <a:prstDash val="solid"/>
                </a:ln>
                <a:solidFill>
                  <a:schemeClr val="accent2">
                    <a:lumMod val="20000"/>
                    <a:lumOff val="80000"/>
                  </a:schemeClr>
                </a:solidFill>
                <a:latin typeface="Montserrat" pitchFamily="2" charset="77"/>
              </a:rPr>
              <a:t>Healthcare system is not designed to handle this cultural context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xit"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0"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7882266" y="-100510"/>
            <a:ext cx="13003036" cy="10479568"/>
            <a:chOff x="0" y="0"/>
            <a:chExt cx="4249358" cy="3424696"/>
          </a:xfrm>
        </p:grpSpPr>
        <p:sp>
          <p:nvSpPr>
            <p:cNvPr id="3" name="Freeform 3"/>
            <p:cNvSpPr/>
            <p:nvPr/>
          </p:nvSpPr>
          <p:spPr>
            <a:xfrm>
              <a:off x="10160" y="16510"/>
              <a:ext cx="4226498" cy="3396756"/>
            </a:xfrm>
            <a:custGeom>
              <a:avLst/>
              <a:gdLst/>
              <a:ahLst/>
              <a:cxnLst/>
              <a:rect l="l" t="t" r="r" b="b"/>
              <a:pathLst>
                <a:path w="4226498" h="3396756">
                  <a:moveTo>
                    <a:pt x="4226498" y="3396756"/>
                  </a:moveTo>
                  <a:lnTo>
                    <a:pt x="0" y="3389136"/>
                  </a:lnTo>
                  <a:lnTo>
                    <a:pt x="0" y="1191310"/>
                  </a:lnTo>
                  <a:lnTo>
                    <a:pt x="17780" y="19050"/>
                  </a:lnTo>
                  <a:lnTo>
                    <a:pt x="2105537" y="0"/>
                  </a:lnTo>
                  <a:lnTo>
                    <a:pt x="4207448" y="5080"/>
                  </a:lnTo>
                  <a:close/>
                </a:path>
              </a:pathLst>
            </a:custGeom>
            <a:solidFill>
              <a:srgbClr val="C8102E"/>
            </a:solidFill>
          </p:spPr>
          <p:txBody>
            <a:bodyPr/>
            <a:lstStyle/>
            <a:p>
              <a:endParaRPr lang="en-US"/>
            </a:p>
          </p:txBody>
        </p:sp>
        <p:sp>
          <p:nvSpPr>
            <p:cNvPr id="4" name="Freeform 4"/>
            <p:cNvSpPr/>
            <p:nvPr/>
          </p:nvSpPr>
          <p:spPr>
            <a:xfrm>
              <a:off x="-3810" y="0"/>
              <a:ext cx="4255708" cy="3423426"/>
            </a:xfrm>
            <a:custGeom>
              <a:avLst/>
              <a:gdLst/>
              <a:ahLst/>
              <a:cxnLst/>
              <a:rect l="l" t="t" r="r" b="b"/>
              <a:pathLst>
                <a:path w="4255708" h="3423426">
                  <a:moveTo>
                    <a:pt x="4221418" y="21590"/>
                  </a:moveTo>
                  <a:cubicBezTo>
                    <a:pt x="4222688" y="34290"/>
                    <a:pt x="4222688" y="44450"/>
                    <a:pt x="4223958" y="54610"/>
                  </a:cubicBezTo>
                  <a:cubicBezTo>
                    <a:pt x="4226498" y="115362"/>
                    <a:pt x="4227768" y="189248"/>
                    <a:pt x="4230308" y="260495"/>
                  </a:cubicBezTo>
                  <a:cubicBezTo>
                    <a:pt x="4230308" y="363408"/>
                    <a:pt x="4243008" y="2392637"/>
                    <a:pt x="4249358" y="2495550"/>
                  </a:cubicBezTo>
                  <a:cubicBezTo>
                    <a:pt x="4255708" y="2651238"/>
                    <a:pt x="4251898" y="2809566"/>
                    <a:pt x="4251898" y="2965254"/>
                  </a:cubicBezTo>
                  <a:cubicBezTo>
                    <a:pt x="4251898" y="3102471"/>
                    <a:pt x="4253168" y="3229133"/>
                    <a:pt x="4254438" y="3362465"/>
                  </a:cubicBezTo>
                  <a:cubicBezTo>
                    <a:pt x="4254438" y="3384055"/>
                    <a:pt x="4254438" y="3398026"/>
                    <a:pt x="4254438" y="3422155"/>
                  </a:cubicBezTo>
                  <a:cubicBezTo>
                    <a:pt x="4231578" y="3422155"/>
                    <a:pt x="4211258" y="3423426"/>
                    <a:pt x="4182696" y="3422155"/>
                  </a:cubicBezTo>
                  <a:cubicBezTo>
                    <a:pt x="3969149" y="3417076"/>
                    <a:pt x="3752317" y="3423426"/>
                    <a:pt x="3538771" y="3418346"/>
                  </a:cubicBezTo>
                  <a:cubicBezTo>
                    <a:pt x="3410642" y="3414535"/>
                    <a:pt x="3285800" y="3417076"/>
                    <a:pt x="3157672" y="3414535"/>
                  </a:cubicBezTo>
                  <a:cubicBezTo>
                    <a:pt x="3098536" y="3413265"/>
                    <a:pt x="3039400" y="3411996"/>
                    <a:pt x="2980264" y="3410726"/>
                  </a:cubicBezTo>
                  <a:cubicBezTo>
                    <a:pt x="2944125" y="3410726"/>
                    <a:pt x="2911272" y="3411996"/>
                    <a:pt x="2875133" y="3411996"/>
                  </a:cubicBezTo>
                  <a:cubicBezTo>
                    <a:pt x="2783144" y="3410726"/>
                    <a:pt x="2530173" y="3411996"/>
                    <a:pt x="2438184" y="3410726"/>
                  </a:cubicBezTo>
                  <a:cubicBezTo>
                    <a:pt x="2372478" y="3409455"/>
                    <a:pt x="1058345" y="3418346"/>
                    <a:pt x="992638" y="3417076"/>
                  </a:cubicBezTo>
                  <a:cubicBezTo>
                    <a:pt x="976211" y="3417076"/>
                    <a:pt x="956499" y="3418346"/>
                    <a:pt x="940073" y="3418346"/>
                  </a:cubicBezTo>
                  <a:cubicBezTo>
                    <a:pt x="900649" y="3418346"/>
                    <a:pt x="864510" y="3419615"/>
                    <a:pt x="825086" y="3419615"/>
                  </a:cubicBezTo>
                  <a:cubicBezTo>
                    <a:pt x="726526" y="3419615"/>
                    <a:pt x="631251" y="3418346"/>
                    <a:pt x="532691" y="3417076"/>
                  </a:cubicBezTo>
                  <a:cubicBezTo>
                    <a:pt x="473555" y="3415805"/>
                    <a:pt x="414419" y="3414535"/>
                    <a:pt x="358569" y="3413265"/>
                  </a:cubicBezTo>
                  <a:cubicBezTo>
                    <a:pt x="253438" y="3411996"/>
                    <a:pt x="148307" y="3410726"/>
                    <a:pt x="48260" y="3410726"/>
                  </a:cubicBezTo>
                  <a:cubicBezTo>
                    <a:pt x="38100" y="3410726"/>
                    <a:pt x="29210" y="3410726"/>
                    <a:pt x="19050" y="3409455"/>
                  </a:cubicBezTo>
                  <a:cubicBezTo>
                    <a:pt x="10160" y="3408185"/>
                    <a:pt x="5080" y="3401835"/>
                    <a:pt x="7620" y="3392946"/>
                  </a:cubicBezTo>
                  <a:cubicBezTo>
                    <a:pt x="16510" y="3361072"/>
                    <a:pt x="12700" y="3295103"/>
                    <a:pt x="11430" y="3226494"/>
                  </a:cubicBezTo>
                  <a:cubicBezTo>
                    <a:pt x="10160" y="3086638"/>
                    <a:pt x="6350" y="2949421"/>
                    <a:pt x="7620" y="2809566"/>
                  </a:cubicBezTo>
                  <a:cubicBezTo>
                    <a:pt x="5080" y="2635405"/>
                    <a:pt x="0" y="479514"/>
                    <a:pt x="7620" y="302716"/>
                  </a:cubicBezTo>
                  <a:cubicBezTo>
                    <a:pt x="8890" y="268411"/>
                    <a:pt x="7620" y="231468"/>
                    <a:pt x="8890" y="197164"/>
                  </a:cubicBezTo>
                  <a:cubicBezTo>
                    <a:pt x="10160" y="141750"/>
                    <a:pt x="12700" y="81057"/>
                    <a:pt x="13970" y="44450"/>
                  </a:cubicBezTo>
                  <a:cubicBezTo>
                    <a:pt x="13970" y="41910"/>
                    <a:pt x="15240" y="39370"/>
                    <a:pt x="16510" y="38100"/>
                  </a:cubicBezTo>
                  <a:cubicBezTo>
                    <a:pt x="38100" y="35560"/>
                    <a:pt x="66174" y="30480"/>
                    <a:pt x="118740" y="29210"/>
                  </a:cubicBezTo>
                  <a:cubicBezTo>
                    <a:pt x="207444" y="25400"/>
                    <a:pt x="296147" y="22860"/>
                    <a:pt x="388137" y="20320"/>
                  </a:cubicBezTo>
                  <a:cubicBezTo>
                    <a:pt x="450558" y="17780"/>
                    <a:pt x="512979" y="16510"/>
                    <a:pt x="572115" y="13970"/>
                  </a:cubicBezTo>
                  <a:cubicBezTo>
                    <a:pt x="631251" y="11430"/>
                    <a:pt x="693673" y="8890"/>
                    <a:pt x="752809" y="8890"/>
                  </a:cubicBezTo>
                  <a:cubicBezTo>
                    <a:pt x="818515" y="7620"/>
                    <a:pt x="884222" y="10160"/>
                    <a:pt x="949929" y="8890"/>
                  </a:cubicBezTo>
                  <a:cubicBezTo>
                    <a:pt x="1032062" y="8890"/>
                    <a:pt x="2520317" y="6350"/>
                    <a:pt x="2602451" y="5080"/>
                  </a:cubicBezTo>
                  <a:cubicBezTo>
                    <a:pt x="2681299" y="3810"/>
                    <a:pt x="2760147" y="2540"/>
                    <a:pt x="2842280" y="2540"/>
                  </a:cubicBezTo>
                  <a:cubicBezTo>
                    <a:pt x="2976979" y="1270"/>
                    <a:pt x="3108392" y="0"/>
                    <a:pt x="3243091" y="0"/>
                  </a:cubicBezTo>
                  <a:cubicBezTo>
                    <a:pt x="3298941" y="0"/>
                    <a:pt x="3358077" y="2540"/>
                    <a:pt x="3413928" y="2540"/>
                  </a:cubicBezTo>
                  <a:cubicBezTo>
                    <a:pt x="3568339" y="3810"/>
                    <a:pt x="3726034" y="5080"/>
                    <a:pt x="3880445" y="7620"/>
                  </a:cubicBezTo>
                  <a:cubicBezTo>
                    <a:pt x="3962578" y="8890"/>
                    <a:pt x="4044712" y="12700"/>
                    <a:pt x="4126845" y="16510"/>
                  </a:cubicBezTo>
                  <a:cubicBezTo>
                    <a:pt x="4146557" y="16510"/>
                    <a:pt x="4166269" y="16510"/>
                    <a:pt x="4182696" y="16510"/>
                  </a:cubicBezTo>
                  <a:cubicBezTo>
                    <a:pt x="4202368" y="17780"/>
                    <a:pt x="4211258" y="20320"/>
                    <a:pt x="4221418" y="21590"/>
                  </a:cubicBezTo>
                  <a:close/>
                  <a:moveTo>
                    <a:pt x="4231578" y="3405646"/>
                  </a:moveTo>
                  <a:cubicBezTo>
                    <a:pt x="4232848" y="3389135"/>
                    <a:pt x="4234118" y="3376435"/>
                    <a:pt x="4234118" y="3363735"/>
                  </a:cubicBezTo>
                  <a:cubicBezTo>
                    <a:pt x="4232848" y="3215939"/>
                    <a:pt x="4231578" y="3076083"/>
                    <a:pt x="4231578" y="2925672"/>
                  </a:cubicBezTo>
                  <a:cubicBezTo>
                    <a:pt x="4231578" y="2857064"/>
                    <a:pt x="4234118" y="2788455"/>
                    <a:pt x="4232848" y="2719847"/>
                  </a:cubicBezTo>
                  <a:cubicBezTo>
                    <a:pt x="4232848" y="2656516"/>
                    <a:pt x="4231578" y="2590546"/>
                    <a:pt x="4230308" y="2527215"/>
                  </a:cubicBezTo>
                  <a:cubicBezTo>
                    <a:pt x="4225228" y="2429580"/>
                    <a:pt x="4213798" y="408267"/>
                    <a:pt x="4213798" y="310632"/>
                  </a:cubicBezTo>
                  <a:cubicBezTo>
                    <a:pt x="4211258" y="228830"/>
                    <a:pt x="4208718" y="144388"/>
                    <a:pt x="4206178" y="63500"/>
                  </a:cubicBezTo>
                  <a:cubicBezTo>
                    <a:pt x="4204908" y="44450"/>
                    <a:pt x="4203638" y="43180"/>
                    <a:pt x="4172840" y="41910"/>
                  </a:cubicBezTo>
                  <a:cubicBezTo>
                    <a:pt x="4162984" y="41910"/>
                    <a:pt x="4156413" y="41910"/>
                    <a:pt x="4146557" y="40640"/>
                  </a:cubicBezTo>
                  <a:cubicBezTo>
                    <a:pt x="4064424" y="36830"/>
                    <a:pt x="3979005" y="31750"/>
                    <a:pt x="3896872" y="30480"/>
                  </a:cubicBezTo>
                  <a:cubicBezTo>
                    <a:pt x="3696467" y="26670"/>
                    <a:pt x="3492776" y="25400"/>
                    <a:pt x="3292371" y="22860"/>
                  </a:cubicBezTo>
                  <a:cubicBezTo>
                    <a:pt x="3262803" y="22860"/>
                    <a:pt x="3229950" y="22860"/>
                    <a:pt x="3200382" y="22860"/>
                  </a:cubicBezTo>
                  <a:cubicBezTo>
                    <a:pt x="3151101" y="22860"/>
                    <a:pt x="3101821" y="22860"/>
                    <a:pt x="3055827" y="22860"/>
                  </a:cubicBezTo>
                  <a:cubicBezTo>
                    <a:pt x="2950696" y="22860"/>
                    <a:pt x="2845565" y="22860"/>
                    <a:pt x="2743720" y="24130"/>
                  </a:cubicBezTo>
                  <a:cubicBezTo>
                    <a:pt x="2655016" y="25400"/>
                    <a:pt x="1160190" y="29210"/>
                    <a:pt x="1071486" y="29210"/>
                  </a:cubicBezTo>
                  <a:cubicBezTo>
                    <a:pt x="926931" y="29210"/>
                    <a:pt x="782377" y="26670"/>
                    <a:pt x="637822" y="33020"/>
                  </a:cubicBezTo>
                  <a:cubicBezTo>
                    <a:pt x="562259" y="36830"/>
                    <a:pt x="489982" y="36830"/>
                    <a:pt x="417705" y="38100"/>
                  </a:cubicBezTo>
                  <a:cubicBezTo>
                    <a:pt x="292862" y="41910"/>
                    <a:pt x="168020" y="45720"/>
                    <a:pt x="49530" y="50800"/>
                  </a:cubicBezTo>
                  <a:cubicBezTo>
                    <a:pt x="36830" y="50800"/>
                    <a:pt x="34290" y="53340"/>
                    <a:pt x="33020" y="73141"/>
                  </a:cubicBezTo>
                  <a:cubicBezTo>
                    <a:pt x="31750" y="120639"/>
                    <a:pt x="31750" y="168137"/>
                    <a:pt x="30480" y="215636"/>
                  </a:cubicBezTo>
                  <a:cubicBezTo>
                    <a:pt x="29210" y="294799"/>
                    <a:pt x="26670" y="371324"/>
                    <a:pt x="25400" y="450488"/>
                  </a:cubicBezTo>
                  <a:cubicBezTo>
                    <a:pt x="20320" y="534929"/>
                    <a:pt x="26670" y="2598462"/>
                    <a:pt x="29210" y="2682903"/>
                  </a:cubicBezTo>
                  <a:cubicBezTo>
                    <a:pt x="29210" y="2772622"/>
                    <a:pt x="29210" y="2864980"/>
                    <a:pt x="30480" y="2954699"/>
                  </a:cubicBezTo>
                  <a:cubicBezTo>
                    <a:pt x="30480" y="3020669"/>
                    <a:pt x="33020" y="3086638"/>
                    <a:pt x="33020" y="3152608"/>
                  </a:cubicBezTo>
                  <a:cubicBezTo>
                    <a:pt x="33020" y="3223855"/>
                    <a:pt x="33020" y="3295103"/>
                    <a:pt x="31750" y="3363735"/>
                  </a:cubicBezTo>
                  <a:cubicBezTo>
                    <a:pt x="31750" y="3367546"/>
                    <a:pt x="31750" y="3370085"/>
                    <a:pt x="31750" y="3373896"/>
                  </a:cubicBezTo>
                  <a:cubicBezTo>
                    <a:pt x="31750" y="3384055"/>
                    <a:pt x="35560" y="3387866"/>
                    <a:pt x="44450" y="3387866"/>
                  </a:cubicBezTo>
                  <a:cubicBezTo>
                    <a:pt x="72745" y="3387866"/>
                    <a:pt x="118740" y="3389135"/>
                    <a:pt x="161449" y="3389135"/>
                  </a:cubicBezTo>
                  <a:cubicBezTo>
                    <a:pt x="223870" y="3389135"/>
                    <a:pt x="289577" y="3386596"/>
                    <a:pt x="351998" y="3389135"/>
                  </a:cubicBezTo>
                  <a:cubicBezTo>
                    <a:pt x="453843" y="3392946"/>
                    <a:pt x="555689" y="3395485"/>
                    <a:pt x="657534" y="3394216"/>
                  </a:cubicBezTo>
                  <a:cubicBezTo>
                    <a:pt x="723241" y="3392946"/>
                    <a:pt x="785662" y="3395485"/>
                    <a:pt x="851369" y="3395485"/>
                  </a:cubicBezTo>
                  <a:cubicBezTo>
                    <a:pt x="946643" y="3395485"/>
                    <a:pt x="1041918" y="3394216"/>
                    <a:pt x="1137193" y="3395485"/>
                  </a:cubicBezTo>
                  <a:cubicBezTo>
                    <a:pt x="1278462" y="3396755"/>
                    <a:pt x="2829139" y="3386596"/>
                    <a:pt x="2973693" y="3389135"/>
                  </a:cubicBezTo>
                  <a:cubicBezTo>
                    <a:pt x="3036115" y="3390405"/>
                    <a:pt x="3098536" y="3391676"/>
                    <a:pt x="3157672" y="3391676"/>
                  </a:cubicBezTo>
                  <a:cubicBezTo>
                    <a:pt x="3266088" y="3394216"/>
                    <a:pt x="3371219" y="3390405"/>
                    <a:pt x="3479635" y="3394216"/>
                  </a:cubicBezTo>
                  <a:cubicBezTo>
                    <a:pt x="3568339" y="3396755"/>
                    <a:pt x="3657042" y="3396755"/>
                    <a:pt x="3745747" y="3399296"/>
                  </a:cubicBezTo>
                  <a:cubicBezTo>
                    <a:pt x="3877160" y="3403105"/>
                    <a:pt x="4008573" y="3405646"/>
                    <a:pt x="4139987" y="3406916"/>
                  </a:cubicBezTo>
                  <a:cubicBezTo>
                    <a:pt x="4189267" y="3406916"/>
                    <a:pt x="4211258" y="3405646"/>
                    <a:pt x="4231578" y="3405646"/>
                  </a:cubicBezTo>
                  <a:close/>
                </a:path>
              </a:pathLst>
            </a:custGeom>
            <a:solidFill>
              <a:srgbClr val="C8102E"/>
            </a:solidFill>
          </p:spPr>
          <p:txBody>
            <a:bodyPr/>
            <a:lstStyle/>
            <a:p>
              <a:endParaRPr lang="en-US"/>
            </a:p>
          </p:txBody>
        </p:sp>
      </p:grpSp>
      <p:grpSp>
        <p:nvGrpSpPr>
          <p:cNvPr id="5" name="Group 5"/>
          <p:cNvGrpSpPr/>
          <p:nvPr/>
        </p:nvGrpSpPr>
        <p:grpSpPr>
          <a:xfrm>
            <a:off x="3607415" y="154643"/>
            <a:ext cx="11073171" cy="9913529"/>
            <a:chOff x="0" y="0"/>
            <a:chExt cx="3618683" cy="3239715"/>
          </a:xfrm>
        </p:grpSpPr>
        <p:sp>
          <p:nvSpPr>
            <p:cNvPr id="6" name="Freeform 6"/>
            <p:cNvSpPr/>
            <p:nvPr/>
          </p:nvSpPr>
          <p:spPr>
            <a:xfrm>
              <a:off x="10160" y="16510"/>
              <a:ext cx="3595823" cy="3211776"/>
            </a:xfrm>
            <a:custGeom>
              <a:avLst/>
              <a:gdLst/>
              <a:ahLst/>
              <a:cxnLst/>
              <a:rect l="l" t="t" r="r" b="b"/>
              <a:pathLst>
                <a:path w="3595823" h="3211776">
                  <a:moveTo>
                    <a:pt x="3595823" y="3211776"/>
                  </a:moveTo>
                  <a:lnTo>
                    <a:pt x="0" y="3204155"/>
                  </a:lnTo>
                  <a:lnTo>
                    <a:pt x="0" y="1127154"/>
                  </a:lnTo>
                  <a:lnTo>
                    <a:pt x="17780" y="19050"/>
                  </a:lnTo>
                  <a:lnTo>
                    <a:pt x="1791010" y="0"/>
                  </a:lnTo>
                  <a:lnTo>
                    <a:pt x="3576773" y="5080"/>
                  </a:lnTo>
                  <a:close/>
                </a:path>
              </a:pathLst>
            </a:custGeom>
            <a:solidFill>
              <a:srgbClr val="FFFFFF"/>
            </a:solidFill>
          </p:spPr>
          <p:txBody>
            <a:bodyPr/>
            <a:lstStyle/>
            <a:p>
              <a:endParaRPr lang="en-US"/>
            </a:p>
          </p:txBody>
        </p:sp>
        <p:sp>
          <p:nvSpPr>
            <p:cNvPr id="7" name="Freeform 7"/>
            <p:cNvSpPr/>
            <p:nvPr/>
          </p:nvSpPr>
          <p:spPr>
            <a:xfrm>
              <a:off x="-3810" y="0"/>
              <a:ext cx="3625033" cy="3238445"/>
            </a:xfrm>
            <a:custGeom>
              <a:avLst/>
              <a:gdLst/>
              <a:ahLst/>
              <a:cxnLst/>
              <a:rect l="l" t="t" r="r" b="b"/>
              <a:pathLst>
                <a:path w="3625033" h="3238445">
                  <a:moveTo>
                    <a:pt x="3590743" y="21590"/>
                  </a:moveTo>
                  <a:cubicBezTo>
                    <a:pt x="3592013" y="34290"/>
                    <a:pt x="3592013" y="44450"/>
                    <a:pt x="3593283" y="54610"/>
                  </a:cubicBezTo>
                  <a:cubicBezTo>
                    <a:pt x="3595823" y="112500"/>
                    <a:pt x="3597093" y="182240"/>
                    <a:pt x="3599633" y="249490"/>
                  </a:cubicBezTo>
                  <a:cubicBezTo>
                    <a:pt x="3599633" y="346629"/>
                    <a:pt x="3612333" y="2262005"/>
                    <a:pt x="3618683" y="2359144"/>
                  </a:cubicBezTo>
                  <a:cubicBezTo>
                    <a:pt x="3625033" y="2506097"/>
                    <a:pt x="3621223" y="2655542"/>
                    <a:pt x="3621223" y="2802495"/>
                  </a:cubicBezTo>
                  <a:cubicBezTo>
                    <a:pt x="3621223" y="2932013"/>
                    <a:pt x="3622493" y="3051569"/>
                    <a:pt x="3623763" y="3177485"/>
                  </a:cubicBezTo>
                  <a:cubicBezTo>
                    <a:pt x="3623763" y="3199075"/>
                    <a:pt x="3623763" y="3213045"/>
                    <a:pt x="3623763" y="3237175"/>
                  </a:cubicBezTo>
                  <a:cubicBezTo>
                    <a:pt x="3600903" y="3237175"/>
                    <a:pt x="3580583" y="3238445"/>
                    <a:pt x="3554067" y="3237175"/>
                  </a:cubicBezTo>
                  <a:cubicBezTo>
                    <a:pt x="3373030" y="3232095"/>
                    <a:pt x="3189209" y="3238445"/>
                    <a:pt x="3008173" y="3233365"/>
                  </a:cubicBezTo>
                  <a:cubicBezTo>
                    <a:pt x="2899552" y="3229555"/>
                    <a:pt x="2793715" y="3232095"/>
                    <a:pt x="2685094" y="3229555"/>
                  </a:cubicBezTo>
                  <a:cubicBezTo>
                    <a:pt x="2634961" y="3228285"/>
                    <a:pt x="2584828" y="3227015"/>
                    <a:pt x="2534694" y="3225745"/>
                  </a:cubicBezTo>
                  <a:cubicBezTo>
                    <a:pt x="2504058" y="3225745"/>
                    <a:pt x="2476206" y="3227015"/>
                    <a:pt x="2445569" y="3227015"/>
                  </a:cubicBezTo>
                  <a:cubicBezTo>
                    <a:pt x="2367584" y="3225745"/>
                    <a:pt x="2153126" y="3227015"/>
                    <a:pt x="2075142" y="3225745"/>
                  </a:cubicBezTo>
                  <a:cubicBezTo>
                    <a:pt x="2019438" y="3224475"/>
                    <a:pt x="905371" y="3233365"/>
                    <a:pt x="849667" y="3232095"/>
                  </a:cubicBezTo>
                  <a:cubicBezTo>
                    <a:pt x="835741" y="3232095"/>
                    <a:pt x="819030" y="3233365"/>
                    <a:pt x="805105" y="3233365"/>
                  </a:cubicBezTo>
                  <a:cubicBezTo>
                    <a:pt x="771683" y="3233365"/>
                    <a:pt x="741046" y="3234635"/>
                    <a:pt x="707624" y="3234635"/>
                  </a:cubicBezTo>
                  <a:cubicBezTo>
                    <a:pt x="624069" y="3234635"/>
                    <a:pt x="543299" y="3233365"/>
                    <a:pt x="459744" y="3232095"/>
                  </a:cubicBezTo>
                  <a:cubicBezTo>
                    <a:pt x="409611" y="3230825"/>
                    <a:pt x="359478" y="3229555"/>
                    <a:pt x="312130" y="3228285"/>
                  </a:cubicBezTo>
                  <a:cubicBezTo>
                    <a:pt x="223004" y="3227015"/>
                    <a:pt x="133879" y="3225745"/>
                    <a:pt x="48260" y="3225745"/>
                  </a:cubicBezTo>
                  <a:cubicBezTo>
                    <a:pt x="38100" y="3225745"/>
                    <a:pt x="29210" y="3225745"/>
                    <a:pt x="19050" y="3224475"/>
                  </a:cubicBezTo>
                  <a:cubicBezTo>
                    <a:pt x="10160" y="3223205"/>
                    <a:pt x="5080" y="3216855"/>
                    <a:pt x="7620" y="3207965"/>
                  </a:cubicBezTo>
                  <a:cubicBezTo>
                    <a:pt x="16510" y="3176106"/>
                    <a:pt x="12700" y="3113837"/>
                    <a:pt x="11430" y="3049078"/>
                  </a:cubicBezTo>
                  <a:cubicBezTo>
                    <a:pt x="10160" y="2917069"/>
                    <a:pt x="6350" y="2787551"/>
                    <a:pt x="7620" y="2655542"/>
                  </a:cubicBezTo>
                  <a:cubicBezTo>
                    <a:pt x="5080" y="2491153"/>
                    <a:pt x="0" y="456221"/>
                    <a:pt x="7620" y="289342"/>
                  </a:cubicBezTo>
                  <a:cubicBezTo>
                    <a:pt x="8890" y="256962"/>
                    <a:pt x="7620" y="222092"/>
                    <a:pt x="8890" y="189712"/>
                  </a:cubicBezTo>
                  <a:cubicBezTo>
                    <a:pt x="10160" y="137407"/>
                    <a:pt x="12700" y="80120"/>
                    <a:pt x="13970" y="44450"/>
                  </a:cubicBezTo>
                  <a:cubicBezTo>
                    <a:pt x="13970" y="41910"/>
                    <a:pt x="15240" y="39370"/>
                    <a:pt x="16510" y="38100"/>
                  </a:cubicBezTo>
                  <a:cubicBezTo>
                    <a:pt x="38100" y="35560"/>
                    <a:pt x="64250" y="30480"/>
                    <a:pt x="108812" y="29210"/>
                  </a:cubicBezTo>
                  <a:cubicBezTo>
                    <a:pt x="184012" y="25400"/>
                    <a:pt x="259212" y="22860"/>
                    <a:pt x="337196" y="20320"/>
                  </a:cubicBezTo>
                  <a:cubicBezTo>
                    <a:pt x="390115" y="17780"/>
                    <a:pt x="443033" y="16510"/>
                    <a:pt x="493166" y="13970"/>
                  </a:cubicBezTo>
                  <a:cubicBezTo>
                    <a:pt x="543299" y="11430"/>
                    <a:pt x="596217" y="8890"/>
                    <a:pt x="646350" y="8890"/>
                  </a:cubicBezTo>
                  <a:cubicBezTo>
                    <a:pt x="702053" y="7620"/>
                    <a:pt x="757757" y="10160"/>
                    <a:pt x="813460" y="8890"/>
                  </a:cubicBezTo>
                  <a:cubicBezTo>
                    <a:pt x="883089" y="8890"/>
                    <a:pt x="2144771" y="6350"/>
                    <a:pt x="2214400" y="5080"/>
                  </a:cubicBezTo>
                  <a:cubicBezTo>
                    <a:pt x="2281244" y="3810"/>
                    <a:pt x="2348088" y="2540"/>
                    <a:pt x="2417718" y="2540"/>
                  </a:cubicBezTo>
                  <a:cubicBezTo>
                    <a:pt x="2531909" y="1270"/>
                    <a:pt x="2643316" y="0"/>
                    <a:pt x="2757508" y="0"/>
                  </a:cubicBezTo>
                  <a:cubicBezTo>
                    <a:pt x="2804856" y="0"/>
                    <a:pt x="2854989" y="2540"/>
                    <a:pt x="2902337" y="2540"/>
                  </a:cubicBezTo>
                  <a:cubicBezTo>
                    <a:pt x="3033240" y="3810"/>
                    <a:pt x="3166928" y="5080"/>
                    <a:pt x="3297831" y="7620"/>
                  </a:cubicBezTo>
                  <a:cubicBezTo>
                    <a:pt x="3367460" y="8890"/>
                    <a:pt x="3437089" y="12700"/>
                    <a:pt x="3506718" y="16510"/>
                  </a:cubicBezTo>
                  <a:cubicBezTo>
                    <a:pt x="3523429" y="16510"/>
                    <a:pt x="3540141" y="16510"/>
                    <a:pt x="3554067" y="16510"/>
                  </a:cubicBezTo>
                  <a:cubicBezTo>
                    <a:pt x="3571693" y="17780"/>
                    <a:pt x="3580583" y="20320"/>
                    <a:pt x="3590743" y="21590"/>
                  </a:cubicBezTo>
                  <a:close/>
                  <a:moveTo>
                    <a:pt x="3600903" y="3220665"/>
                  </a:moveTo>
                  <a:cubicBezTo>
                    <a:pt x="3602173" y="3204155"/>
                    <a:pt x="3603443" y="3191455"/>
                    <a:pt x="3603443" y="3178755"/>
                  </a:cubicBezTo>
                  <a:cubicBezTo>
                    <a:pt x="3602173" y="3039115"/>
                    <a:pt x="3600903" y="2907106"/>
                    <a:pt x="3600903" y="2765134"/>
                  </a:cubicBezTo>
                  <a:cubicBezTo>
                    <a:pt x="3600903" y="2700375"/>
                    <a:pt x="3603443" y="2635616"/>
                    <a:pt x="3602173" y="2570856"/>
                  </a:cubicBezTo>
                  <a:cubicBezTo>
                    <a:pt x="3602173" y="2511079"/>
                    <a:pt x="3600903" y="2448810"/>
                    <a:pt x="3599633" y="2389033"/>
                  </a:cubicBezTo>
                  <a:cubicBezTo>
                    <a:pt x="3594553" y="2296875"/>
                    <a:pt x="3583123" y="388971"/>
                    <a:pt x="3583123" y="296814"/>
                  </a:cubicBezTo>
                  <a:cubicBezTo>
                    <a:pt x="3580583" y="219601"/>
                    <a:pt x="3578043" y="139898"/>
                    <a:pt x="3575503" y="63500"/>
                  </a:cubicBezTo>
                  <a:cubicBezTo>
                    <a:pt x="3574233" y="44450"/>
                    <a:pt x="3572963" y="43180"/>
                    <a:pt x="3545711" y="41910"/>
                  </a:cubicBezTo>
                  <a:cubicBezTo>
                    <a:pt x="3537355" y="41910"/>
                    <a:pt x="3531785" y="41910"/>
                    <a:pt x="3523429" y="40640"/>
                  </a:cubicBezTo>
                  <a:cubicBezTo>
                    <a:pt x="3453801" y="36830"/>
                    <a:pt x="3381386" y="31750"/>
                    <a:pt x="3311757" y="30480"/>
                  </a:cubicBezTo>
                  <a:cubicBezTo>
                    <a:pt x="3141861" y="26670"/>
                    <a:pt x="2969181" y="25400"/>
                    <a:pt x="2799286" y="22860"/>
                  </a:cubicBezTo>
                  <a:cubicBezTo>
                    <a:pt x="2774219" y="22860"/>
                    <a:pt x="2746368" y="22860"/>
                    <a:pt x="2721301" y="22860"/>
                  </a:cubicBezTo>
                  <a:cubicBezTo>
                    <a:pt x="2679523" y="22860"/>
                    <a:pt x="2637746" y="22860"/>
                    <a:pt x="2598754" y="22860"/>
                  </a:cubicBezTo>
                  <a:cubicBezTo>
                    <a:pt x="2509628" y="22860"/>
                    <a:pt x="2420503" y="22860"/>
                    <a:pt x="2334163" y="24130"/>
                  </a:cubicBezTo>
                  <a:cubicBezTo>
                    <a:pt x="2258963" y="25400"/>
                    <a:pt x="991711" y="29210"/>
                    <a:pt x="916511" y="29210"/>
                  </a:cubicBezTo>
                  <a:cubicBezTo>
                    <a:pt x="793964" y="29210"/>
                    <a:pt x="671417" y="26670"/>
                    <a:pt x="548869" y="33020"/>
                  </a:cubicBezTo>
                  <a:cubicBezTo>
                    <a:pt x="484810" y="36830"/>
                    <a:pt x="423537" y="36830"/>
                    <a:pt x="362263" y="38100"/>
                  </a:cubicBezTo>
                  <a:cubicBezTo>
                    <a:pt x="256426" y="41910"/>
                    <a:pt x="150590" y="45720"/>
                    <a:pt x="49530" y="50800"/>
                  </a:cubicBezTo>
                  <a:cubicBezTo>
                    <a:pt x="36830" y="50800"/>
                    <a:pt x="34290" y="53340"/>
                    <a:pt x="33020" y="72648"/>
                  </a:cubicBezTo>
                  <a:cubicBezTo>
                    <a:pt x="31750" y="117481"/>
                    <a:pt x="31750" y="162314"/>
                    <a:pt x="30480" y="207148"/>
                  </a:cubicBezTo>
                  <a:cubicBezTo>
                    <a:pt x="29210" y="281870"/>
                    <a:pt x="26670" y="354101"/>
                    <a:pt x="25400" y="428823"/>
                  </a:cubicBezTo>
                  <a:cubicBezTo>
                    <a:pt x="20320" y="508527"/>
                    <a:pt x="26670" y="2456283"/>
                    <a:pt x="29210" y="2535986"/>
                  </a:cubicBezTo>
                  <a:cubicBezTo>
                    <a:pt x="29210" y="2620671"/>
                    <a:pt x="29210" y="2707847"/>
                    <a:pt x="30480" y="2792532"/>
                  </a:cubicBezTo>
                  <a:cubicBezTo>
                    <a:pt x="30480" y="2854801"/>
                    <a:pt x="33020" y="2917069"/>
                    <a:pt x="33020" y="2979337"/>
                  </a:cubicBezTo>
                  <a:cubicBezTo>
                    <a:pt x="33020" y="3046587"/>
                    <a:pt x="33020" y="3113837"/>
                    <a:pt x="31750" y="3178755"/>
                  </a:cubicBezTo>
                  <a:cubicBezTo>
                    <a:pt x="31750" y="3182565"/>
                    <a:pt x="31750" y="3185105"/>
                    <a:pt x="31750" y="3188915"/>
                  </a:cubicBezTo>
                  <a:cubicBezTo>
                    <a:pt x="31750" y="3199075"/>
                    <a:pt x="35560" y="3202886"/>
                    <a:pt x="44450" y="3202886"/>
                  </a:cubicBezTo>
                  <a:cubicBezTo>
                    <a:pt x="69820" y="3202886"/>
                    <a:pt x="108812" y="3204155"/>
                    <a:pt x="145020" y="3204155"/>
                  </a:cubicBezTo>
                  <a:cubicBezTo>
                    <a:pt x="197938" y="3204155"/>
                    <a:pt x="253641" y="3201615"/>
                    <a:pt x="306559" y="3204155"/>
                  </a:cubicBezTo>
                  <a:cubicBezTo>
                    <a:pt x="392900" y="3207965"/>
                    <a:pt x="479240" y="3210505"/>
                    <a:pt x="565580" y="3209236"/>
                  </a:cubicBezTo>
                  <a:cubicBezTo>
                    <a:pt x="621284" y="3207965"/>
                    <a:pt x="674202" y="3210505"/>
                    <a:pt x="729905" y="3210505"/>
                  </a:cubicBezTo>
                  <a:cubicBezTo>
                    <a:pt x="810675" y="3210505"/>
                    <a:pt x="891445" y="3209236"/>
                    <a:pt x="972215" y="3210505"/>
                  </a:cubicBezTo>
                  <a:cubicBezTo>
                    <a:pt x="1091977" y="3211775"/>
                    <a:pt x="2406577" y="3201615"/>
                    <a:pt x="2529124" y="3204155"/>
                  </a:cubicBezTo>
                  <a:cubicBezTo>
                    <a:pt x="2582043" y="3205425"/>
                    <a:pt x="2634961" y="3206695"/>
                    <a:pt x="2685094" y="3206695"/>
                  </a:cubicBezTo>
                  <a:cubicBezTo>
                    <a:pt x="2777004" y="3209236"/>
                    <a:pt x="2866130" y="3205425"/>
                    <a:pt x="2958040" y="3209236"/>
                  </a:cubicBezTo>
                  <a:cubicBezTo>
                    <a:pt x="3033240" y="3211775"/>
                    <a:pt x="3108439" y="3211775"/>
                    <a:pt x="3183639" y="3214315"/>
                  </a:cubicBezTo>
                  <a:cubicBezTo>
                    <a:pt x="3295046" y="3218125"/>
                    <a:pt x="3406452" y="3220665"/>
                    <a:pt x="3517859" y="3221936"/>
                  </a:cubicBezTo>
                  <a:cubicBezTo>
                    <a:pt x="3559637" y="3221936"/>
                    <a:pt x="3580583" y="3220665"/>
                    <a:pt x="3600903" y="3220665"/>
                  </a:cubicBezTo>
                  <a:close/>
                </a:path>
              </a:pathLst>
            </a:custGeom>
            <a:solidFill>
              <a:srgbClr val="FFFFFF"/>
            </a:solidFill>
          </p:spPr>
          <p:txBody>
            <a:bodyPr/>
            <a:lstStyle/>
            <a:p>
              <a:endParaRPr lang="en-US"/>
            </a:p>
          </p:txBody>
        </p:sp>
      </p:grpSp>
      <p:sp>
        <p:nvSpPr>
          <p:cNvPr id="8" name="Freeform 8"/>
          <p:cNvSpPr/>
          <p:nvPr/>
        </p:nvSpPr>
        <p:spPr>
          <a:xfrm>
            <a:off x="4111230" y="1154995"/>
            <a:ext cx="10104399" cy="7972443"/>
          </a:xfrm>
          <a:custGeom>
            <a:avLst/>
            <a:gdLst/>
            <a:ahLst/>
            <a:cxnLst/>
            <a:rect l="l" t="t" r="r" b="b"/>
            <a:pathLst>
              <a:path w="10104399" h="7972443">
                <a:moveTo>
                  <a:pt x="0" y="0"/>
                </a:moveTo>
                <a:lnTo>
                  <a:pt x="10104400" y="0"/>
                </a:lnTo>
                <a:lnTo>
                  <a:pt x="10104400" y="7972442"/>
                </a:lnTo>
                <a:lnTo>
                  <a:pt x="0" y="7972442"/>
                </a:lnTo>
                <a:lnTo>
                  <a:pt x="0" y="0"/>
                </a:lnTo>
                <a:close/>
              </a:path>
            </a:pathLst>
          </a:custGeom>
          <a:blipFill>
            <a:blip r:embed="rId2"/>
            <a:stretch>
              <a:fillRect/>
            </a:stretch>
          </a:blipFill>
        </p:spPr>
        <p:txBody>
          <a:bodyPr/>
          <a:lstStyle/>
          <a:p>
            <a:endParaRPr 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960C22"/>
        </a:solidFill>
        <a:effectLst/>
      </p:bgPr>
    </p:bg>
    <p:spTree>
      <p:nvGrpSpPr>
        <p:cNvPr id="1" name=""/>
        <p:cNvGrpSpPr/>
        <p:nvPr/>
      </p:nvGrpSpPr>
      <p:grpSpPr>
        <a:xfrm>
          <a:off x="0" y="0"/>
          <a:ext cx="0" cy="0"/>
          <a:chOff x="0" y="0"/>
          <a:chExt cx="0" cy="0"/>
        </a:xfrm>
      </p:grpSpPr>
      <p:grpSp>
        <p:nvGrpSpPr>
          <p:cNvPr id="2" name="Group 2"/>
          <p:cNvGrpSpPr/>
          <p:nvPr/>
        </p:nvGrpSpPr>
        <p:grpSpPr>
          <a:xfrm>
            <a:off x="439067" y="2314557"/>
            <a:ext cx="17409865" cy="7669628"/>
            <a:chOff x="0" y="0"/>
            <a:chExt cx="5689498" cy="2506414"/>
          </a:xfrm>
        </p:grpSpPr>
        <p:sp>
          <p:nvSpPr>
            <p:cNvPr id="3" name="Freeform 3"/>
            <p:cNvSpPr/>
            <p:nvPr/>
          </p:nvSpPr>
          <p:spPr>
            <a:xfrm>
              <a:off x="10160" y="16510"/>
              <a:ext cx="5666638" cy="2478475"/>
            </a:xfrm>
            <a:custGeom>
              <a:avLst/>
              <a:gdLst/>
              <a:ahLst/>
              <a:cxnLst/>
              <a:rect l="l" t="t" r="r" b="b"/>
              <a:pathLst>
                <a:path w="5666638" h="2478475">
                  <a:moveTo>
                    <a:pt x="5666638" y="2478475"/>
                  </a:moveTo>
                  <a:lnTo>
                    <a:pt x="0" y="2470854"/>
                  </a:lnTo>
                  <a:lnTo>
                    <a:pt x="0" y="872827"/>
                  </a:lnTo>
                  <a:lnTo>
                    <a:pt x="17780" y="19050"/>
                  </a:lnTo>
                  <a:lnTo>
                    <a:pt x="2823756" y="0"/>
                  </a:lnTo>
                  <a:lnTo>
                    <a:pt x="5647588" y="5080"/>
                  </a:lnTo>
                  <a:close/>
                </a:path>
              </a:pathLst>
            </a:custGeom>
            <a:solidFill>
              <a:srgbClr val="FFFFFF"/>
            </a:solidFill>
          </p:spPr>
          <p:txBody>
            <a:bodyPr/>
            <a:lstStyle/>
            <a:p>
              <a:endParaRPr lang="en-US"/>
            </a:p>
          </p:txBody>
        </p:sp>
        <p:sp>
          <p:nvSpPr>
            <p:cNvPr id="4" name="Freeform 4"/>
            <p:cNvSpPr/>
            <p:nvPr/>
          </p:nvSpPr>
          <p:spPr>
            <a:xfrm>
              <a:off x="-3810" y="0"/>
              <a:ext cx="5695849" cy="2505144"/>
            </a:xfrm>
            <a:custGeom>
              <a:avLst/>
              <a:gdLst/>
              <a:ahLst/>
              <a:cxnLst/>
              <a:rect l="l" t="t" r="r" b="b"/>
              <a:pathLst>
                <a:path w="5695849" h="2505144">
                  <a:moveTo>
                    <a:pt x="5661558" y="21590"/>
                  </a:moveTo>
                  <a:cubicBezTo>
                    <a:pt x="5662829" y="34290"/>
                    <a:pt x="5662829" y="44450"/>
                    <a:pt x="5664099" y="54610"/>
                  </a:cubicBezTo>
                  <a:cubicBezTo>
                    <a:pt x="5666638" y="101153"/>
                    <a:pt x="5667908" y="154460"/>
                    <a:pt x="5670449" y="205864"/>
                  </a:cubicBezTo>
                  <a:cubicBezTo>
                    <a:pt x="5670449" y="280113"/>
                    <a:pt x="5683149" y="1744154"/>
                    <a:pt x="5689499" y="1818403"/>
                  </a:cubicBezTo>
                  <a:cubicBezTo>
                    <a:pt x="5695849" y="1930729"/>
                    <a:pt x="5692038" y="2044958"/>
                    <a:pt x="5692038" y="2157284"/>
                  </a:cubicBezTo>
                  <a:cubicBezTo>
                    <a:pt x="5692038" y="2256283"/>
                    <a:pt x="5693308" y="2347666"/>
                    <a:pt x="5694579" y="2444184"/>
                  </a:cubicBezTo>
                  <a:cubicBezTo>
                    <a:pt x="5694579" y="2465774"/>
                    <a:pt x="5694579" y="2479744"/>
                    <a:pt x="5694579" y="2503874"/>
                  </a:cubicBezTo>
                  <a:cubicBezTo>
                    <a:pt x="5671719" y="2503874"/>
                    <a:pt x="5651399" y="2505144"/>
                    <a:pt x="5618165" y="2503874"/>
                  </a:cubicBezTo>
                  <a:cubicBezTo>
                    <a:pt x="5330381" y="2498794"/>
                    <a:pt x="5038169" y="2505144"/>
                    <a:pt x="4750385" y="2500064"/>
                  </a:cubicBezTo>
                  <a:cubicBezTo>
                    <a:pt x="4577714" y="2496254"/>
                    <a:pt x="4409471" y="2498794"/>
                    <a:pt x="4236800" y="2496254"/>
                  </a:cubicBezTo>
                  <a:cubicBezTo>
                    <a:pt x="4157106" y="2494984"/>
                    <a:pt x="4077412" y="2493714"/>
                    <a:pt x="3997718" y="2492444"/>
                  </a:cubicBezTo>
                  <a:cubicBezTo>
                    <a:pt x="3949016" y="2492444"/>
                    <a:pt x="3904741" y="2493714"/>
                    <a:pt x="3856039" y="2493714"/>
                  </a:cubicBezTo>
                  <a:cubicBezTo>
                    <a:pt x="3732071" y="2492444"/>
                    <a:pt x="3391157" y="2493714"/>
                    <a:pt x="3267188" y="2492444"/>
                  </a:cubicBezTo>
                  <a:cubicBezTo>
                    <a:pt x="3178639" y="2491174"/>
                    <a:pt x="1407659" y="2500064"/>
                    <a:pt x="1319110" y="2498794"/>
                  </a:cubicBezTo>
                  <a:cubicBezTo>
                    <a:pt x="1296972" y="2498794"/>
                    <a:pt x="1270408" y="2500064"/>
                    <a:pt x="1248271" y="2500064"/>
                  </a:cubicBezTo>
                  <a:cubicBezTo>
                    <a:pt x="1195141" y="2500064"/>
                    <a:pt x="1146439" y="2501334"/>
                    <a:pt x="1093310" y="2501334"/>
                  </a:cubicBezTo>
                  <a:cubicBezTo>
                    <a:pt x="960486" y="2501334"/>
                    <a:pt x="832090" y="2500064"/>
                    <a:pt x="699267" y="2498794"/>
                  </a:cubicBezTo>
                  <a:cubicBezTo>
                    <a:pt x="619573" y="2497524"/>
                    <a:pt x="539878" y="2496254"/>
                    <a:pt x="464612" y="2494984"/>
                  </a:cubicBezTo>
                  <a:cubicBezTo>
                    <a:pt x="322933" y="2493714"/>
                    <a:pt x="181255" y="2492444"/>
                    <a:pt x="48260" y="2492444"/>
                  </a:cubicBezTo>
                  <a:cubicBezTo>
                    <a:pt x="38100" y="2492444"/>
                    <a:pt x="29210" y="2492444"/>
                    <a:pt x="19050" y="2491174"/>
                  </a:cubicBezTo>
                  <a:cubicBezTo>
                    <a:pt x="10160" y="2489904"/>
                    <a:pt x="5080" y="2483554"/>
                    <a:pt x="7620" y="2474664"/>
                  </a:cubicBezTo>
                  <a:cubicBezTo>
                    <a:pt x="16510" y="2442857"/>
                    <a:pt x="12700" y="2395262"/>
                    <a:pt x="11430" y="2345762"/>
                  </a:cubicBezTo>
                  <a:cubicBezTo>
                    <a:pt x="10160" y="2244860"/>
                    <a:pt x="6350" y="2145861"/>
                    <a:pt x="7620" y="2044958"/>
                  </a:cubicBezTo>
                  <a:cubicBezTo>
                    <a:pt x="5080" y="1919306"/>
                    <a:pt x="0" y="363881"/>
                    <a:pt x="7620" y="236325"/>
                  </a:cubicBezTo>
                  <a:cubicBezTo>
                    <a:pt x="8890" y="211575"/>
                    <a:pt x="7620" y="184921"/>
                    <a:pt x="8890" y="160172"/>
                  </a:cubicBezTo>
                  <a:cubicBezTo>
                    <a:pt x="10160" y="120191"/>
                    <a:pt x="12700" y="76403"/>
                    <a:pt x="13970" y="44450"/>
                  </a:cubicBezTo>
                  <a:cubicBezTo>
                    <a:pt x="13970" y="41910"/>
                    <a:pt x="15240" y="39370"/>
                    <a:pt x="16510" y="38100"/>
                  </a:cubicBezTo>
                  <a:cubicBezTo>
                    <a:pt x="38100" y="35560"/>
                    <a:pt x="70569" y="30480"/>
                    <a:pt x="141408" y="29210"/>
                  </a:cubicBezTo>
                  <a:cubicBezTo>
                    <a:pt x="260949" y="25400"/>
                    <a:pt x="380490" y="22860"/>
                    <a:pt x="504459" y="20320"/>
                  </a:cubicBezTo>
                  <a:cubicBezTo>
                    <a:pt x="588580" y="17780"/>
                    <a:pt x="672702" y="16510"/>
                    <a:pt x="752396" y="13970"/>
                  </a:cubicBezTo>
                  <a:cubicBezTo>
                    <a:pt x="832090" y="11430"/>
                    <a:pt x="916212" y="8890"/>
                    <a:pt x="995906" y="8890"/>
                  </a:cubicBezTo>
                  <a:cubicBezTo>
                    <a:pt x="1084455" y="7620"/>
                    <a:pt x="1173004" y="10160"/>
                    <a:pt x="1261553" y="8890"/>
                  </a:cubicBezTo>
                  <a:cubicBezTo>
                    <a:pt x="1372239" y="8890"/>
                    <a:pt x="3377875" y="6350"/>
                    <a:pt x="3488561" y="5080"/>
                  </a:cubicBezTo>
                  <a:cubicBezTo>
                    <a:pt x="3594820" y="3810"/>
                    <a:pt x="3701079" y="2540"/>
                    <a:pt x="3811765" y="2540"/>
                  </a:cubicBezTo>
                  <a:cubicBezTo>
                    <a:pt x="3993291" y="1270"/>
                    <a:pt x="4170388" y="0"/>
                    <a:pt x="4351914" y="0"/>
                  </a:cubicBezTo>
                  <a:cubicBezTo>
                    <a:pt x="4427181" y="0"/>
                    <a:pt x="4506875" y="2540"/>
                    <a:pt x="4582141" y="2540"/>
                  </a:cubicBezTo>
                  <a:cubicBezTo>
                    <a:pt x="4790231" y="3810"/>
                    <a:pt x="5002749" y="5080"/>
                    <a:pt x="5210839" y="7620"/>
                  </a:cubicBezTo>
                  <a:cubicBezTo>
                    <a:pt x="5321526" y="8890"/>
                    <a:pt x="5432212" y="12700"/>
                    <a:pt x="5542898" y="16510"/>
                  </a:cubicBezTo>
                  <a:cubicBezTo>
                    <a:pt x="5569463" y="16510"/>
                    <a:pt x="5596028" y="16510"/>
                    <a:pt x="5618165" y="16510"/>
                  </a:cubicBezTo>
                  <a:cubicBezTo>
                    <a:pt x="5642508" y="17780"/>
                    <a:pt x="5651399" y="20320"/>
                    <a:pt x="5661558" y="21590"/>
                  </a:cubicBezTo>
                  <a:close/>
                  <a:moveTo>
                    <a:pt x="5671719" y="2487364"/>
                  </a:moveTo>
                  <a:cubicBezTo>
                    <a:pt x="5672989" y="2470854"/>
                    <a:pt x="5674258" y="2458154"/>
                    <a:pt x="5674258" y="2445454"/>
                  </a:cubicBezTo>
                  <a:cubicBezTo>
                    <a:pt x="5672989" y="2338147"/>
                    <a:pt x="5671719" y="2237244"/>
                    <a:pt x="5671719" y="2128726"/>
                  </a:cubicBezTo>
                  <a:cubicBezTo>
                    <a:pt x="5671719" y="2079227"/>
                    <a:pt x="5674258" y="2029728"/>
                    <a:pt x="5672989" y="1980228"/>
                  </a:cubicBezTo>
                  <a:cubicBezTo>
                    <a:pt x="5672989" y="1934536"/>
                    <a:pt x="5671719" y="1886941"/>
                    <a:pt x="5670449" y="1841249"/>
                  </a:cubicBezTo>
                  <a:cubicBezTo>
                    <a:pt x="5665369" y="1770807"/>
                    <a:pt x="5653939" y="312478"/>
                    <a:pt x="5653939" y="242036"/>
                  </a:cubicBezTo>
                  <a:cubicBezTo>
                    <a:pt x="5651399" y="183018"/>
                    <a:pt x="5648858" y="122095"/>
                    <a:pt x="5646319" y="63500"/>
                  </a:cubicBezTo>
                  <a:cubicBezTo>
                    <a:pt x="5645049" y="44450"/>
                    <a:pt x="5643779" y="43180"/>
                    <a:pt x="5604882" y="41910"/>
                  </a:cubicBezTo>
                  <a:cubicBezTo>
                    <a:pt x="5591600" y="41910"/>
                    <a:pt x="5582745" y="41910"/>
                    <a:pt x="5569463" y="40640"/>
                  </a:cubicBezTo>
                  <a:cubicBezTo>
                    <a:pt x="5458777" y="36830"/>
                    <a:pt x="5343663" y="31750"/>
                    <a:pt x="5232976" y="30480"/>
                  </a:cubicBezTo>
                  <a:cubicBezTo>
                    <a:pt x="4962902" y="26670"/>
                    <a:pt x="4688400" y="25400"/>
                    <a:pt x="4418326" y="22860"/>
                  </a:cubicBezTo>
                  <a:cubicBezTo>
                    <a:pt x="4378479" y="22860"/>
                    <a:pt x="4334204" y="22860"/>
                    <a:pt x="4294357" y="22860"/>
                  </a:cubicBezTo>
                  <a:cubicBezTo>
                    <a:pt x="4227946" y="22860"/>
                    <a:pt x="4161534" y="22860"/>
                    <a:pt x="4099549" y="22860"/>
                  </a:cubicBezTo>
                  <a:cubicBezTo>
                    <a:pt x="3957871" y="22860"/>
                    <a:pt x="3816192" y="22860"/>
                    <a:pt x="3678941" y="24130"/>
                  </a:cubicBezTo>
                  <a:cubicBezTo>
                    <a:pt x="3559400" y="25400"/>
                    <a:pt x="1544910" y="29210"/>
                    <a:pt x="1425369" y="29210"/>
                  </a:cubicBezTo>
                  <a:cubicBezTo>
                    <a:pt x="1230561" y="29210"/>
                    <a:pt x="1035753" y="26670"/>
                    <a:pt x="840945" y="33020"/>
                  </a:cubicBezTo>
                  <a:cubicBezTo>
                    <a:pt x="739114" y="36830"/>
                    <a:pt x="641710" y="36830"/>
                    <a:pt x="544306" y="38100"/>
                  </a:cubicBezTo>
                  <a:cubicBezTo>
                    <a:pt x="376063" y="41910"/>
                    <a:pt x="207820" y="45720"/>
                    <a:pt x="49530" y="50800"/>
                  </a:cubicBezTo>
                  <a:cubicBezTo>
                    <a:pt x="36830" y="50800"/>
                    <a:pt x="34290" y="53340"/>
                    <a:pt x="33020" y="70692"/>
                  </a:cubicBezTo>
                  <a:cubicBezTo>
                    <a:pt x="31750" y="104961"/>
                    <a:pt x="31750" y="139230"/>
                    <a:pt x="30480" y="173499"/>
                  </a:cubicBezTo>
                  <a:cubicBezTo>
                    <a:pt x="29210" y="230613"/>
                    <a:pt x="26670" y="285824"/>
                    <a:pt x="25400" y="342939"/>
                  </a:cubicBezTo>
                  <a:cubicBezTo>
                    <a:pt x="20320" y="403861"/>
                    <a:pt x="26670" y="1892652"/>
                    <a:pt x="29210" y="1953575"/>
                  </a:cubicBezTo>
                  <a:cubicBezTo>
                    <a:pt x="29210" y="2018305"/>
                    <a:pt x="29210" y="2084938"/>
                    <a:pt x="30480" y="2149668"/>
                  </a:cubicBezTo>
                  <a:cubicBezTo>
                    <a:pt x="30480" y="2197264"/>
                    <a:pt x="33020" y="2244860"/>
                    <a:pt x="33020" y="2292455"/>
                  </a:cubicBezTo>
                  <a:cubicBezTo>
                    <a:pt x="33020" y="2343858"/>
                    <a:pt x="33020" y="2395262"/>
                    <a:pt x="31750" y="2445454"/>
                  </a:cubicBezTo>
                  <a:cubicBezTo>
                    <a:pt x="31750" y="2449264"/>
                    <a:pt x="31750" y="2451804"/>
                    <a:pt x="31750" y="2455614"/>
                  </a:cubicBezTo>
                  <a:cubicBezTo>
                    <a:pt x="31750" y="2465774"/>
                    <a:pt x="35560" y="2469585"/>
                    <a:pt x="44450" y="2469585"/>
                  </a:cubicBezTo>
                  <a:cubicBezTo>
                    <a:pt x="79424" y="2469585"/>
                    <a:pt x="141408" y="2470854"/>
                    <a:pt x="198965" y="2470854"/>
                  </a:cubicBezTo>
                  <a:cubicBezTo>
                    <a:pt x="283086" y="2470854"/>
                    <a:pt x="371635" y="2468314"/>
                    <a:pt x="455757" y="2470854"/>
                  </a:cubicBezTo>
                  <a:cubicBezTo>
                    <a:pt x="593008" y="2474664"/>
                    <a:pt x="730259" y="2477204"/>
                    <a:pt x="867510" y="2475935"/>
                  </a:cubicBezTo>
                  <a:cubicBezTo>
                    <a:pt x="956059" y="2474664"/>
                    <a:pt x="1040180" y="2477204"/>
                    <a:pt x="1128729" y="2477204"/>
                  </a:cubicBezTo>
                  <a:cubicBezTo>
                    <a:pt x="1257126" y="2477204"/>
                    <a:pt x="1385522" y="2475935"/>
                    <a:pt x="1513918" y="2477204"/>
                  </a:cubicBezTo>
                  <a:cubicBezTo>
                    <a:pt x="1704298" y="2478474"/>
                    <a:pt x="3794055" y="2468314"/>
                    <a:pt x="3988863" y="2470854"/>
                  </a:cubicBezTo>
                  <a:cubicBezTo>
                    <a:pt x="4072984" y="2472124"/>
                    <a:pt x="4157106" y="2473394"/>
                    <a:pt x="4236800" y="2473394"/>
                  </a:cubicBezTo>
                  <a:cubicBezTo>
                    <a:pt x="4382906" y="2475935"/>
                    <a:pt x="4524584" y="2472124"/>
                    <a:pt x="4670691" y="2475935"/>
                  </a:cubicBezTo>
                  <a:cubicBezTo>
                    <a:pt x="4790231" y="2478474"/>
                    <a:pt x="4909773" y="2478474"/>
                    <a:pt x="5029314" y="2481014"/>
                  </a:cubicBezTo>
                  <a:cubicBezTo>
                    <a:pt x="5206412" y="2484824"/>
                    <a:pt x="5383510" y="2487364"/>
                    <a:pt x="5560608" y="2488635"/>
                  </a:cubicBezTo>
                  <a:cubicBezTo>
                    <a:pt x="5627020" y="2488635"/>
                    <a:pt x="5651399" y="2487364"/>
                    <a:pt x="5671719" y="2487364"/>
                  </a:cubicBezTo>
                  <a:close/>
                </a:path>
              </a:pathLst>
            </a:custGeom>
            <a:solidFill>
              <a:srgbClr val="FFFFFF"/>
            </a:solidFill>
          </p:spPr>
          <p:txBody>
            <a:bodyPr/>
            <a:lstStyle/>
            <a:p>
              <a:endParaRPr lang="en-US"/>
            </a:p>
          </p:txBody>
        </p:sp>
      </p:grpSp>
      <p:sp>
        <p:nvSpPr>
          <p:cNvPr id="5" name="TextBox 5"/>
          <p:cNvSpPr txBox="1"/>
          <p:nvPr/>
        </p:nvSpPr>
        <p:spPr>
          <a:xfrm>
            <a:off x="140221" y="895350"/>
            <a:ext cx="18007559" cy="1238669"/>
          </a:xfrm>
          <a:prstGeom prst="rect">
            <a:avLst/>
          </a:prstGeom>
        </p:spPr>
        <p:txBody>
          <a:bodyPr lIns="0" tIns="0" rIns="0" bIns="0" rtlCol="0" anchor="t">
            <a:spAutoFit/>
          </a:bodyPr>
          <a:lstStyle/>
          <a:p>
            <a:pPr algn="l">
              <a:lnSpc>
                <a:spcPts val="10153"/>
              </a:lnSpc>
              <a:spcBef>
                <a:spcPct val="0"/>
              </a:spcBef>
            </a:pPr>
            <a:r>
              <a:rPr lang="en-US" sz="7252" dirty="0">
                <a:solidFill>
                  <a:srgbClr val="FFFFFF"/>
                </a:solidFill>
                <a:latin typeface="Montserrat"/>
                <a:ea typeface="Montserrat"/>
                <a:cs typeface="Montserrat"/>
                <a:sym typeface="Montserrat"/>
              </a:rPr>
              <a:t>Dyadic Health Behavior Change Model</a:t>
            </a:r>
          </a:p>
        </p:txBody>
      </p:sp>
      <p:sp>
        <p:nvSpPr>
          <p:cNvPr id="6" name="AutoShape 6"/>
          <p:cNvSpPr/>
          <p:nvPr/>
        </p:nvSpPr>
        <p:spPr>
          <a:xfrm>
            <a:off x="0" y="1960347"/>
            <a:ext cx="18287977" cy="0"/>
          </a:xfrm>
          <a:prstGeom prst="line">
            <a:avLst/>
          </a:prstGeom>
          <a:ln w="57150" cap="flat">
            <a:solidFill>
              <a:srgbClr val="FFFFFF"/>
            </a:solidFill>
            <a:prstDash val="solid"/>
            <a:headEnd type="none" w="sm" len="sm"/>
            <a:tailEnd type="none" w="sm" len="sm"/>
          </a:ln>
        </p:spPr>
        <p:txBody>
          <a:bodyPr/>
          <a:lstStyle/>
          <a:p>
            <a:endParaRPr lang="en-US"/>
          </a:p>
        </p:txBody>
      </p:sp>
      <p:grpSp>
        <p:nvGrpSpPr>
          <p:cNvPr id="11" name="Group 10">
            <a:extLst>
              <a:ext uri="{FF2B5EF4-FFF2-40B4-BE49-F238E27FC236}">
                <a16:creationId xmlns:a16="http://schemas.microsoft.com/office/drawing/2014/main" id="{5AB7CF17-2967-0DFD-178B-B133CABC18E9}"/>
              </a:ext>
            </a:extLst>
          </p:cNvPr>
          <p:cNvGrpSpPr/>
          <p:nvPr/>
        </p:nvGrpSpPr>
        <p:grpSpPr>
          <a:xfrm>
            <a:off x="838199" y="2628900"/>
            <a:ext cx="13570671" cy="7132379"/>
            <a:chOff x="3059652" y="769142"/>
            <a:chExt cx="6530649" cy="3172181"/>
          </a:xfrm>
        </p:grpSpPr>
        <p:sp>
          <p:nvSpPr>
            <p:cNvPr id="12" name="Rectangle 11">
              <a:extLst>
                <a:ext uri="{FF2B5EF4-FFF2-40B4-BE49-F238E27FC236}">
                  <a16:creationId xmlns:a16="http://schemas.microsoft.com/office/drawing/2014/main" id="{067DF08B-07AD-6AE0-A743-0EAD7938B8EF}"/>
                </a:ext>
              </a:extLst>
            </p:cNvPr>
            <p:cNvSpPr/>
            <p:nvPr/>
          </p:nvSpPr>
          <p:spPr>
            <a:xfrm>
              <a:off x="3059652" y="769142"/>
              <a:ext cx="6530649" cy="3172181"/>
            </a:xfrm>
            <a:prstGeom prst="rect">
              <a:avLst/>
            </a:prstGeom>
            <a:solidFill>
              <a:sysClr val="window" lastClr="FFFFFF">
                <a:lumMod val="75000"/>
                <a:alpha val="52000"/>
              </a:sysClr>
            </a:solidFill>
            <a:ln w="38100" cap="flat" cmpd="sng" algn="ctr">
              <a:solidFill>
                <a:sysClr val="windowText" lastClr="000000"/>
              </a:solidFill>
              <a:prstDash val="solid"/>
            </a:ln>
            <a:effectLst/>
          </p:spPr>
          <p:txBody>
            <a:bodyPr rtlCol="0" anchor="ctr"/>
            <a:lstStyle/>
            <a:p>
              <a:pPr marL="0" marR="0" lvl="0" indent="0" algn="ctr" defTabSz="4298282"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a:ln>
                  <a:noFill/>
                </a:ln>
                <a:solidFill>
                  <a:prstClr val="white"/>
                </a:solidFill>
                <a:effectLst/>
                <a:uLnTx/>
                <a:uFillTx/>
                <a:latin typeface="Calibri"/>
                <a:ea typeface="+mn-ea"/>
                <a:cs typeface="+mn-cs"/>
              </a:endParaRPr>
            </a:p>
          </p:txBody>
        </p:sp>
        <p:grpSp>
          <p:nvGrpSpPr>
            <p:cNvPr id="13" name="Group 12">
              <a:extLst>
                <a:ext uri="{FF2B5EF4-FFF2-40B4-BE49-F238E27FC236}">
                  <a16:creationId xmlns:a16="http://schemas.microsoft.com/office/drawing/2014/main" id="{7089637A-4258-0FF9-AE8F-25DB75812054}"/>
                </a:ext>
              </a:extLst>
            </p:cNvPr>
            <p:cNvGrpSpPr/>
            <p:nvPr/>
          </p:nvGrpSpPr>
          <p:grpSpPr>
            <a:xfrm>
              <a:off x="3213538" y="890326"/>
              <a:ext cx="1825885" cy="2929812"/>
              <a:chOff x="8663012" y="10343164"/>
              <a:chExt cx="5877715" cy="13301435"/>
            </a:xfrm>
          </p:grpSpPr>
          <p:sp>
            <p:nvSpPr>
              <p:cNvPr id="23" name="Rounded Rectangle 7">
                <a:extLst>
                  <a:ext uri="{FF2B5EF4-FFF2-40B4-BE49-F238E27FC236}">
                    <a16:creationId xmlns:a16="http://schemas.microsoft.com/office/drawing/2014/main" id="{851A48BE-171E-BBFD-349B-F72E4823D344}"/>
                  </a:ext>
                </a:extLst>
              </p:cNvPr>
              <p:cNvSpPr/>
              <p:nvPr/>
            </p:nvSpPr>
            <p:spPr bwMode="auto">
              <a:xfrm>
                <a:off x="8663012" y="10343164"/>
                <a:ext cx="5877715" cy="13301435"/>
              </a:xfrm>
              <a:prstGeom prst="roundRect">
                <a:avLst/>
              </a:prstGeom>
              <a:noFill/>
              <a:ln w="19050" cap="flat" cmpd="sng" algn="ctr">
                <a:solidFill>
                  <a:srgbClr val="4BACC6">
                    <a:lumMod val="75000"/>
                  </a:srgbClr>
                </a:solidFill>
                <a:prstDash val="solid"/>
              </a:ln>
              <a:effectLst/>
            </p:spPr>
            <p:txBody>
              <a:bodyPr anchor="ctr"/>
              <a:lstStyle/>
              <a:p>
                <a:pPr marL="0" marR="0" lvl="0" indent="0" algn="ctr" defTabSz="4298282"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a:ln>
                    <a:noFill/>
                  </a:ln>
                  <a:solidFill>
                    <a:prstClr val="black"/>
                  </a:solidFill>
                  <a:effectLst/>
                  <a:uLnTx/>
                  <a:uFillTx/>
                  <a:latin typeface="Arial" pitchFamily="34" charset="0"/>
                  <a:ea typeface="+mn-ea"/>
                  <a:cs typeface="Arial" pitchFamily="34" charset="0"/>
                </a:endParaRPr>
              </a:p>
            </p:txBody>
          </p:sp>
          <p:sp>
            <p:nvSpPr>
              <p:cNvPr id="24" name="TextBox 78">
                <a:extLst>
                  <a:ext uri="{FF2B5EF4-FFF2-40B4-BE49-F238E27FC236}">
                    <a16:creationId xmlns:a16="http://schemas.microsoft.com/office/drawing/2014/main" id="{EFAD6E9E-A199-1B00-6F41-DADB11ED15D7}"/>
                  </a:ext>
                </a:extLst>
              </p:cNvPr>
              <p:cNvSpPr txBox="1">
                <a:spLocks noChangeArrowheads="1"/>
              </p:cNvSpPr>
              <p:nvPr/>
            </p:nvSpPr>
            <p:spPr bwMode="auto">
              <a:xfrm>
                <a:off x="9436275" y="10658898"/>
                <a:ext cx="4331184" cy="4536707"/>
              </a:xfrm>
              <a:prstGeom prst="rect">
                <a:avLst/>
              </a:prstGeom>
              <a:solidFill>
                <a:srgbClr val="1F497D">
                  <a:lumMod val="40000"/>
                  <a:lumOff val="60000"/>
                  <a:alpha val="75000"/>
                </a:srgbClr>
              </a:solidFill>
              <a:ln w="12700" cap="flat" cmpd="sng" algn="ctr">
                <a:solidFill>
                  <a:sysClr val="windowText" lastClr="000000"/>
                </a:solidFill>
                <a:prstDash val="solid"/>
                <a:headEnd/>
                <a:tailEnd/>
              </a:ln>
              <a:effectLst/>
            </p:spPr>
            <p:txBody>
              <a:bodyPr wrap="square">
                <a:spAutoFit/>
              </a:bodyPr>
              <a:lstStyle/>
              <a:p>
                <a:pPr marL="342900" marR="0" lvl="0" indent="-342900" defTabSz="4298282" eaLnBrk="1" fontAlgn="base" latinLnBrk="0" hangingPunct="1">
                  <a:lnSpc>
                    <a:spcPct val="100000"/>
                  </a:lnSpc>
                  <a:spcBef>
                    <a:spcPct val="0"/>
                  </a:spcBef>
                  <a:spcAft>
                    <a:spcPct val="0"/>
                  </a:spcAft>
                  <a:buClrTx/>
                  <a:buSzTx/>
                  <a:buFontTx/>
                  <a:buNone/>
                  <a:tabLst/>
                  <a:defRPr/>
                </a:pPr>
                <a:r>
                  <a:rPr kumimoji="0" lang="en-US" sz="2000" b="1" i="0" u="sng" strike="noStrike" kern="0" cap="none" spc="0" normalizeH="0" baseline="0" noProof="0" dirty="0">
                    <a:ln>
                      <a:noFill/>
                    </a:ln>
                    <a:solidFill>
                      <a:prstClr val="black"/>
                    </a:solidFill>
                    <a:effectLst/>
                    <a:uLnTx/>
                    <a:uFillTx/>
                    <a:latin typeface="Arial" pitchFamily="34" charset="0"/>
                    <a:ea typeface="+mn-ea"/>
                    <a:cs typeface="Arial" pitchFamily="34" charset="0"/>
                  </a:rPr>
                  <a:t>Patient</a:t>
                </a:r>
              </a:p>
              <a:p>
                <a:pPr marL="342900" marR="0" lvl="0" indent="-342900" defTabSz="429828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Arial" pitchFamily="34" charset="0"/>
                    <a:ea typeface="+mn-ea"/>
                    <a:cs typeface="Arial" pitchFamily="34" charset="0"/>
                  </a:rPr>
                  <a:t>Stress</a:t>
                </a:r>
              </a:p>
              <a:p>
                <a:pPr marL="342900" marR="0" lvl="0" indent="-342900" defTabSz="429828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Arial" pitchFamily="34" charset="0"/>
                    <a:ea typeface="+mn-ea"/>
                    <a:cs typeface="Arial" pitchFamily="34" charset="0"/>
                  </a:rPr>
                  <a:t>Depression</a:t>
                </a:r>
              </a:p>
              <a:p>
                <a:pPr marL="342900" marR="0" lvl="0" indent="-342900" defTabSz="429828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Arial" pitchFamily="34" charset="0"/>
                    <a:ea typeface="+mn-ea"/>
                    <a:cs typeface="Arial" pitchFamily="34" charset="0"/>
                  </a:rPr>
                  <a:t>Self-efficacy</a:t>
                </a:r>
              </a:p>
              <a:p>
                <a:pPr marL="342900" marR="0" lvl="0" indent="-342900" defTabSz="429828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Arial" pitchFamily="34" charset="0"/>
                    <a:ea typeface="+mn-ea"/>
                    <a:cs typeface="Arial" pitchFamily="34" charset="0"/>
                  </a:rPr>
                  <a:t>Social Support</a:t>
                </a:r>
              </a:p>
              <a:p>
                <a:pPr marL="342900" marR="0" lvl="0" indent="-342900" defTabSz="429828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Arial" pitchFamily="34" charset="0"/>
                    <a:ea typeface="+mn-ea"/>
                    <a:cs typeface="Arial" pitchFamily="34" charset="0"/>
                  </a:rPr>
                  <a:t>Functional Limitations</a:t>
                </a:r>
              </a:p>
              <a:p>
                <a:pPr marL="342900" marR="0" lvl="0" indent="-342900" defTabSz="429828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Arial" pitchFamily="34" charset="0"/>
                    <a:ea typeface="+mn-ea"/>
                    <a:cs typeface="Arial" pitchFamily="34" charset="0"/>
                  </a:rPr>
                  <a:t>Stress Coping</a:t>
                </a:r>
              </a:p>
            </p:txBody>
          </p:sp>
          <p:sp>
            <p:nvSpPr>
              <p:cNvPr id="25" name="TextBox 78">
                <a:extLst>
                  <a:ext uri="{FF2B5EF4-FFF2-40B4-BE49-F238E27FC236}">
                    <a16:creationId xmlns:a16="http://schemas.microsoft.com/office/drawing/2014/main" id="{F086C0D1-0D7E-C9DC-18D8-C00D8ED189AA}"/>
                  </a:ext>
                </a:extLst>
              </p:cNvPr>
              <p:cNvSpPr txBox="1">
                <a:spLocks noChangeArrowheads="1"/>
              </p:cNvSpPr>
              <p:nvPr/>
            </p:nvSpPr>
            <p:spPr bwMode="auto">
              <a:xfrm>
                <a:off x="9500784" y="18631550"/>
                <a:ext cx="4331181" cy="4536707"/>
              </a:xfrm>
              <a:prstGeom prst="rect">
                <a:avLst/>
              </a:prstGeom>
              <a:solidFill>
                <a:srgbClr val="1F497D">
                  <a:lumMod val="40000"/>
                  <a:lumOff val="60000"/>
                  <a:alpha val="75000"/>
                </a:srgbClr>
              </a:solidFill>
              <a:ln w="12700" cap="flat" cmpd="sng" algn="ctr">
                <a:solidFill>
                  <a:sysClr val="windowText" lastClr="000000"/>
                </a:solidFill>
                <a:prstDash val="solid"/>
                <a:headEnd/>
                <a:tailEnd/>
              </a:ln>
              <a:effectLst/>
            </p:spPr>
            <p:txBody>
              <a:bodyPr wrap="square">
                <a:spAutoFit/>
              </a:bodyPr>
              <a:lstStyle/>
              <a:p>
                <a:pPr marL="342900" marR="0" lvl="0" indent="-342900" defTabSz="4298282" eaLnBrk="1" fontAlgn="base" latinLnBrk="0" hangingPunct="1">
                  <a:lnSpc>
                    <a:spcPct val="100000"/>
                  </a:lnSpc>
                  <a:spcBef>
                    <a:spcPct val="0"/>
                  </a:spcBef>
                  <a:spcAft>
                    <a:spcPct val="0"/>
                  </a:spcAft>
                  <a:buClrTx/>
                  <a:buSzTx/>
                  <a:buFontTx/>
                  <a:buNone/>
                  <a:tabLst/>
                  <a:defRPr/>
                </a:pPr>
                <a:r>
                  <a:rPr kumimoji="0" lang="en-US" sz="2000" b="1" i="0" u="sng" strike="noStrike" kern="0" cap="none" spc="0" normalizeH="0" baseline="0" noProof="0" dirty="0">
                    <a:ln>
                      <a:noFill/>
                    </a:ln>
                    <a:solidFill>
                      <a:prstClr val="black"/>
                    </a:solidFill>
                    <a:effectLst/>
                    <a:uLnTx/>
                    <a:uFillTx/>
                    <a:latin typeface="Arial" pitchFamily="34" charset="0"/>
                    <a:ea typeface="+mn-ea"/>
                    <a:cs typeface="Arial" pitchFamily="34" charset="0"/>
                  </a:rPr>
                  <a:t>Caregiver</a:t>
                </a:r>
              </a:p>
              <a:p>
                <a:pPr marL="342900" marR="0" lvl="0" indent="-342900" defTabSz="429828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Arial" pitchFamily="34" charset="0"/>
                    <a:ea typeface="+mn-ea"/>
                    <a:cs typeface="Arial" pitchFamily="34" charset="0"/>
                  </a:rPr>
                  <a:t>Stress</a:t>
                </a:r>
                <a:endParaRPr lang="en-US" sz="2000" kern="0" dirty="0">
                  <a:solidFill>
                    <a:prstClr val="black"/>
                  </a:solidFill>
                  <a:latin typeface="Arial" pitchFamily="34" charset="0"/>
                  <a:cs typeface="Arial" pitchFamily="34" charset="0"/>
                </a:endParaRPr>
              </a:p>
              <a:p>
                <a:pPr marL="342900" marR="0" lvl="0" indent="-342900" defTabSz="429828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Arial" pitchFamily="34" charset="0"/>
                    <a:ea typeface="+mn-ea"/>
                    <a:cs typeface="Arial" pitchFamily="34" charset="0"/>
                  </a:rPr>
                  <a:t>Depression</a:t>
                </a:r>
              </a:p>
              <a:p>
                <a:pPr marL="342900" marR="0" lvl="0" indent="-342900" defTabSz="429828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Arial" pitchFamily="34" charset="0"/>
                    <a:ea typeface="+mn-ea"/>
                    <a:cs typeface="Arial" pitchFamily="34" charset="0"/>
                  </a:rPr>
                  <a:t>Self-efficacy</a:t>
                </a:r>
              </a:p>
              <a:p>
                <a:pPr marL="342900" marR="0" lvl="0" indent="-342900" defTabSz="429828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Arial" pitchFamily="34" charset="0"/>
                    <a:ea typeface="+mn-ea"/>
                    <a:cs typeface="Arial" pitchFamily="34" charset="0"/>
                  </a:rPr>
                  <a:t>Caregiver Burden </a:t>
                </a:r>
              </a:p>
              <a:p>
                <a:pPr marL="342900" marR="0" lvl="0" indent="-342900" defTabSz="429828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Arial" pitchFamily="34" charset="0"/>
                    <a:ea typeface="+mn-ea"/>
                    <a:cs typeface="Arial" pitchFamily="34" charset="0"/>
                  </a:rPr>
                  <a:t>Social Support</a:t>
                </a:r>
              </a:p>
              <a:p>
                <a:pPr marL="0" marR="0" lvl="0" indent="0" defTabSz="429828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Arial" pitchFamily="34" charset="0"/>
                    <a:ea typeface="+mn-ea"/>
                    <a:cs typeface="Arial" pitchFamily="34" charset="0"/>
                  </a:rPr>
                  <a:t>Stress Coping</a:t>
                </a:r>
              </a:p>
            </p:txBody>
          </p:sp>
          <p:sp>
            <p:nvSpPr>
              <p:cNvPr id="26" name="Curved Left Arrow 10">
                <a:extLst>
                  <a:ext uri="{FF2B5EF4-FFF2-40B4-BE49-F238E27FC236}">
                    <a16:creationId xmlns:a16="http://schemas.microsoft.com/office/drawing/2014/main" id="{CD91142F-55F4-986A-4E66-16BD2B62BF58}"/>
                  </a:ext>
                </a:extLst>
              </p:cNvPr>
              <p:cNvSpPr/>
              <p:nvPr/>
            </p:nvSpPr>
            <p:spPr bwMode="auto">
              <a:xfrm>
                <a:off x="12968385" y="15881051"/>
                <a:ext cx="842109" cy="2790590"/>
              </a:xfrm>
              <a:prstGeom prst="curvedLeftArrow">
                <a:avLst/>
              </a:prstGeom>
              <a:solidFill>
                <a:srgbClr val="1F497D">
                  <a:alpha val="54000"/>
                </a:srgbClr>
              </a:solidFill>
              <a:ln w="9525" cap="flat" cmpd="sng" algn="ctr">
                <a:solidFill>
                  <a:sysClr val="windowText" lastClr="000000"/>
                </a:solidFill>
                <a:prstDash val="solid"/>
              </a:ln>
              <a:effectLst/>
            </p:spPr>
            <p:txBody>
              <a:bodyPr anchor="ctr"/>
              <a:lstStyle/>
              <a:p>
                <a:pPr marL="0" marR="0" lvl="0" indent="0" algn="ctr" defTabSz="4298282"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dirty="0">
                  <a:ln>
                    <a:noFill/>
                  </a:ln>
                  <a:solidFill>
                    <a:prstClr val="black"/>
                  </a:solidFill>
                  <a:effectLst/>
                  <a:uLnTx/>
                  <a:uFillTx/>
                  <a:latin typeface="Calibri"/>
                  <a:ea typeface="+mn-ea"/>
                  <a:cs typeface="+mn-cs"/>
                </a:endParaRPr>
              </a:p>
            </p:txBody>
          </p:sp>
          <p:sp>
            <p:nvSpPr>
              <p:cNvPr id="27" name="Curved Left Arrow 11">
                <a:extLst>
                  <a:ext uri="{FF2B5EF4-FFF2-40B4-BE49-F238E27FC236}">
                    <a16:creationId xmlns:a16="http://schemas.microsoft.com/office/drawing/2014/main" id="{FE7B8C66-8004-6258-D857-7499DAF3BED8}"/>
                  </a:ext>
                </a:extLst>
              </p:cNvPr>
              <p:cNvSpPr/>
              <p:nvPr/>
            </p:nvSpPr>
            <p:spPr bwMode="auto">
              <a:xfrm rot="10800000">
                <a:off x="9573838" y="15814073"/>
                <a:ext cx="785983" cy="2695493"/>
              </a:xfrm>
              <a:prstGeom prst="curvedLeftArrow">
                <a:avLst/>
              </a:prstGeom>
              <a:solidFill>
                <a:srgbClr val="1F497D">
                  <a:alpha val="54000"/>
                </a:srgbClr>
              </a:solidFill>
              <a:ln w="9525" cap="flat" cmpd="sng" algn="ctr">
                <a:solidFill>
                  <a:sysClr val="windowText" lastClr="000000"/>
                </a:solidFill>
                <a:prstDash val="solid"/>
              </a:ln>
              <a:effectLst/>
            </p:spPr>
            <p:txBody>
              <a:bodyPr anchor="ctr"/>
              <a:lstStyle/>
              <a:p>
                <a:pPr marL="0" marR="0" lvl="0" indent="0" algn="ctr" defTabSz="4298282"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dirty="0">
                  <a:ln>
                    <a:noFill/>
                  </a:ln>
                  <a:solidFill>
                    <a:prstClr val="black"/>
                  </a:solidFill>
                  <a:effectLst/>
                  <a:uLnTx/>
                  <a:uFillTx/>
                  <a:latin typeface="Calibri"/>
                  <a:ea typeface="+mn-ea"/>
                  <a:cs typeface="+mn-cs"/>
                </a:endParaRPr>
              </a:p>
            </p:txBody>
          </p:sp>
        </p:grpSp>
        <p:grpSp>
          <p:nvGrpSpPr>
            <p:cNvPr id="14" name="Group 13">
              <a:extLst>
                <a:ext uri="{FF2B5EF4-FFF2-40B4-BE49-F238E27FC236}">
                  <a16:creationId xmlns:a16="http://schemas.microsoft.com/office/drawing/2014/main" id="{0AA1A661-20E3-1DD3-AC39-67098A1C1CBE}"/>
                </a:ext>
              </a:extLst>
            </p:cNvPr>
            <p:cNvGrpSpPr/>
            <p:nvPr/>
          </p:nvGrpSpPr>
          <p:grpSpPr>
            <a:xfrm>
              <a:off x="5039423" y="1524695"/>
              <a:ext cx="4413217" cy="1798692"/>
              <a:chOff x="14540723" y="13260038"/>
              <a:chExt cx="14206606" cy="8166119"/>
            </a:xfrm>
          </p:grpSpPr>
          <p:sp>
            <p:nvSpPr>
              <p:cNvPr id="15" name="TextBox 81">
                <a:extLst>
                  <a:ext uri="{FF2B5EF4-FFF2-40B4-BE49-F238E27FC236}">
                    <a16:creationId xmlns:a16="http://schemas.microsoft.com/office/drawing/2014/main" id="{81D76EB3-5376-30CB-0441-ABAD57809AA4}"/>
                  </a:ext>
                </a:extLst>
              </p:cNvPr>
              <p:cNvSpPr txBox="1">
                <a:spLocks noChangeArrowheads="1"/>
              </p:cNvSpPr>
              <p:nvPr/>
            </p:nvSpPr>
            <p:spPr bwMode="auto">
              <a:xfrm>
                <a:off x="18497010" y="13260038"/>
                <a:ext cx="5267699" cy="4101681"/>
              </a:xfrm>
              <a:prstGeom prst="rect">
                <a:avLst/>
              </a:prstGeom>
              <a:solidFill>
                <a:srgbClr val="8064A2">
                  <a:lumMod val="40000"/>
                  <a:lumOff val="60000"/>
                </a:srgbClr>
              </a:solidFill>
              <a:ln w="12700" cap="flat" cmpd="sng" algn="ctr">
                <a:solidFill>
                  <a:sysClr val="windowText" lastClr="000000"/>
                </a:solidFill>
                <a:prstDash val="solid"/>
                <a:headEnd/>
                <a:tailEnd/>
              </a:ln>
              <a:effectLst/>
            </p:spPr>
            <p:txBody>
              <a:bodyPr wrap="square">
                <a:spAutoFit/>
              </a:bodyPr>
              <a:lstStyle/>
              <a:p>
                <a:pPr marL="0" marR="0" lvl="0" indent="0" defTabSz="4298282" eaLnBrk="1" fontAlgn="base" latinLnBrk="0" hangingPunct="1">
                  <a:lnSpc>
                    <a:spcPct val="100000"/>
                  </a:lnSpc>
                  <a:spcBef>
                    <a:spcPct val="0"/>
                  </a:spcBef>
                  <a:spcAft>
                    <a:spcPct val="0"/>
                  </a:spcAft>
                  <a:buClrTx/>
                  <a:buSzTx/>
                  <a:buFontTx/>
                  <a:buNone/>
                  <a:tabLst/>
                  <a:defRPr/>
                </a:pPr>
                <a:r>
                  <a:rPr kumimoji="0" lang="en-US" b="1" i="0" u="sng" strike="noStrike" kern="0" cap="none" spc="0" normalizeH="0" baseline="0" noProof="0" dirty="0">
                    <a:ln>
                      <a:noFill/>
                    </a:ln>
                    <a:solidFill>
                      <a:prstClr val="black"/>
                    </a:solidFill>
                    <a:effectLst/>
                    <a:uLnTx/>
                    <a:uFillTx/>
                    <a:latin typeface="Arial" pitchFamily="34" charset="0"/>
                    <a:ea typeface="+mn-ea"/>
                    <a:cs typeface="Arial" pitchFamily="34" charset="0"/>
                  </a:rPr>
                  <a:t>Self-management</a:t>
                </a:r>
                <a:br>
                  <a:rPr kumimoji="0" lang="en-US" b="0" i="0" u="none" strike="noStrike" kern="0" cap="none" spc="0" normalizeH="0" baseline="0" noProof="0" dirty="0">
                    <a:ln>
                      <a:noFill/>
                    </a:ln>
                    <a:solidFill>
                      <a:prstClr val="black"/>
                    </a:solidFill>
                    <a:effectLst/>
                    <a:uLnTx/>
                    <a:uFillTx/>
                    <a:latin typeface="Arial" pitchFamily="34" charset="0"/>
                    <a:ea typeface="+mn-ea"/>
                    <a:cs typeface="Arial" pitchFamily="34" charset="0"/>
                  </a:rPr>
                </a:br>
                <a:r>
                  <a:rPr kumimoji="0" lang="en-US" b="0" i="0" u="none" strike="noStrike" kern="0" cap="none" spc="0" normalizeH="0" baseline="0" noProof="0" dirty="0">
                    <a:ln>
                      <a:noFill/>
                    </a:ln>
                    <a:solidFill>
                      <a:prstClr val="black"/>
                    </a:solidFill>
                    <a:effectLst/>
                    <a:uLnTx/>
                    <a:uFillTx/>
                    <a:latin typeface="Arial" pitchFamily="34" charset="0"/>
                    <a:ea typeface="+mn-ea"/>
                    <a:cs typeface="Arial" pitchFamily="34" charset="0"/>
                  </a:rPr>
                  <a:t>Stress Management</a:t>
                </a:r>
              </a:p>
              <a:p>
                <a:pPr marL="342900" marR="0" lvl="0" indent="-342900" defTabSz="4298282" eaLnBrk="1" fontAlgn="base" latinLnBrk="0" hangingPunct="1">
                  <a:lnSpc>
                    <a:spcPct val="100000"/>
                  </a:lnSpc>
                  <a:spcBef>
                    <a:spcPct val="0"/>
                  </a:spcBef>
                  <a:spcAft>
                    <a:spcPct val="0"/>
                  </a:spcAft>
                  <a:buClrTx/>
                  <a:buSzTx/>
                  <a:buFontTx/>
                  <a:buNone/>
                  <a:tabLst/>
                  <a:defRPr/>
                </a:pPr>
                <a:r>
                  <a:rPr kumimoji="0" lang="en-US" b="0" i="0" u="none" strike="noStrike" kern="0" cap="none" spc="0" normalizeH="0" baseline="0" noProof="0" dirty="0">
                    <a:ln>
                      <a:noFill/>
                    </a:ln>
                    <a:solidFill>
                      <a:prstClr val="black"/>
                    </a:solidFill>
                    <a:effectLst/>
                    <a:uLnTx/>
                    <a:uFillTx/>
                    <a:latin typeface="Arial" pitchFamily="34" charset="0"/>
                    <a:ea typeface="+mn-ea"/>
                    <a:cs typeface="Arial" pitchFamily="34" charset="0"/>
                  </a:rPr>
                  <a:t>Depressive Symptoms</a:t>
                </a:r>
              </a:p>
              <a:p>
                <a:pPr marL="342900" marR="0" lvl="0" indent="-342900" defTabSz="4298282" eaLnBrk="1" fontAlgn="base" latinLnBrk="0" hangingPunct="1">
                  <a:lnSpc>
                    <a:spcPct val="100000"/>
                  </a:lnSpc>
                  <a:spcBef>
                    <a:spcPct val="0"/>
                  </a:spcBef>
                  <a:spcAft>
                    <a:spcPct val="0"/>
                  </a:spcAft>
                  <a:buClrTx/>
                  <a:buSzTx/>
                  <a:buFontTx/>
                  <a:buNone/>
                  <a:tabLst/>
                  <a:defRPr/>
                </a:pPr>
                <a:r>
                  <a:rPr kumimoji="0" lang="en-US" b="0" i="0" u="none" strike="noStrike" kern="0" cap="none" spc="0" normalizeH="0" baseline="0" noProof="0" dirty="0">
                    <a:ln>
                      <a:noFill/>
                    </a:ln>
                    <a:solidFill>
                      <a:prstClr val="black"/>
                    </a:solidFill>
                    <a:effectLst/>
                    <a:uLnTx/>
                    <a:uFillTx/>
                    <a:latin typeface="Arial" pitchFamily="34" charset="0"/>
                    <a:ea typeface="+mn-ea"/>
                    <a:cs typeface="Arial" pitchFamily="34" charset="0"/>
                  </a:rPr>
                  <a:t>Medication Adherence</a:t>
                </a:r>
              </a:p>
              <a:p>
                <a:pPr marL="342900" marR="0" lvl="0" indent="-342900" defTabSz="4298282" eaLnBrk="1" fontAlgn="base" latinLnBrk="0" hangingPunct="1">
                  <a:lnSpc>
                    <a:spcPct val="100000"/>
                  </a:lnSpc>
                  <a:spcBef>
                    <a:spcPct val="0"/>
                  </a:spcBef>
                  <a:spcAft>
                    <a:spcPct val="0"/>
                  </a:spcAft>
                  <a:buClrTx/>
                  <a:buSzTx/>
                  <a:buFontTx/>
                  <a:buNone/>
                  <a:tabLst/>
                  <a:defRPr/>
                </a:pPr>
                <a:r>
                  <a:rPr kumimoji="0" lang="en-US" b="0" i="0" u="none" strike="noStrike" kern="0" cap="none" spc="0" normalizeH="0" baseline="0" noProof="0" dirty="0">
                    <a:ln>
                      <a:noFill/>
                    </a:ln>
                    <a:solidFill>
                      <a:prstClr val="black"/>
                    </a:solidFill>
                    <a:effectLst/>
                    <a:uLnTx/>
                    <a:uFillTx/>
                    <a:latin typeface="Arial" pitchFamily="34" charset="0"/>
                    <a:ea typeface="+mn-ea"/>
                    <a:cs typeface="Arial" pitchFamily="34" charset="0"/>
                  </a:rPr>
                  <a:t>Symptom Management</a:t>
                </a:r>
              </a:p>
              <a:p>
                <a:pPr marL="342900" marR="0" lvl="0" indent="-342900" defTabSz="4298282" eaLnBrk="1" fontAlgn="base" latinLnBrk="0" hangingPunct="1">
                  <a:lnSpc>
                    <a:spcPct val="100000"/>
                  </a:lnSpc>
                  <a:spcBef>
                    <a:spcPct val="0"/>
                  </a:spcBef>
                  <a:spcAft>
                    <a:spcPct val="0"/>
                  </a:spcAft>
                  <a:buClrTx/>
                  <a:buSzTx/>
                  <a:buFontTx/>
                  <a:buNone/>
                  <a:tabLst/>
                  <a:defRPr/>
                </a:pPr>
                <a:r>
                  <a:rPr kumimoji="0" lang="en-US" b="0" i="0" u="none" strike="noStrike" kern="0" cap="none" spc="0" normalizeH="0" baseline="0" noProof="0" dirty="0">
                    <a:ln>
                      <a:noFill/>
                    </a:ln>
                    <a:solidFill>
                      <a:prstClr val="black"/>
                    </a:solidFill>
                    <a:effectLst/>
                    <a:uLnTx/>
                    <a:uFillTx/>
                    <a:latin typeface="Arial" pitchFamily="34" charset="0"/>
                    <a:ea typeface="+mn-ea"/>
                    <a:cs typeface="Arial" pitchFamily="34" charset="0"/>
                  </a:rPr>
                  <a:t>Diet</a:t>
                </a:r>
              </a:p>
              <a:p>
                <a:pPr marL="342900" marR="0" lvl="0" indent="-342900" defTabSz="4298282" eaLnBrk="1" fontAlgn="base" latinLnBrk="0" hangingPunct="1">
                  <a:lnSpc>
                    <a:spcPct val="100000"/>
                  </a:lnSpc>
                  <a:spcBef>
                    <a:spcPct val="0"/>
                  </a:spcBef>
                  <a:spcAft>
                    <a:spcPct val="0"/>
                  </a:spcAft>
                  <a:buClrTx/>
                  <a:buSzTx/>
                  <a:buFontTx/>
                  <a:buNone/>
                  <a:tabLst/>
                  <a:defRPr/>
                </a:pPr>
                <a:r>
                  <a:rPr kumimoji="0" lang="en-US" b="0" i="0" u="none" strike="noStrike" kern="0" cap="none" spc="0" normalizeH="0" baseline="0" noProof="0" dirty="0">
                    <a:ln>
                      <a:noFill/>
                    </a:ln>
                    <a:solidFill>
                      <a:prstClr val="black"/>
                    </a:solidFill>
                    <a:effectLst/>
                    <a:uLnTx/>
                    <a:uFillTx/>
                    <a:latin typeface="Arial" pitchFamily="34" charset="0"/>
                    <a:ea typeface="+mn-ea"/>
                    <a:cs typeface="Arial" pitchFamily="34" charset="0"/>
                  </a:rPr>
                  <a:t>Exercise</a:t>
                </a:r>
              </a:p>
            </p:txBody>
          </p:sp>
          <p:sp>
            <p:nvSpPr>
              <p:cNvPr id="16" name="TextBox 81">
                <a:extLst>
                  <a:ext uri="{FF2B5EF4-FFF2-40B4-BE49-F238E27FC236}">
                    <a16:creationId xmlns:a16="http://schemas.microsoft.com/office/drawing/2014/main" id="{36D837FB-E805-B5E3-BCA2-D97C25FF6188}"/>
                  </a:ext>
                </a:extLst>
              </p:cNvPr>
              <p:cNvSpPr txBox="1">
                <a:spLocks noChangeArrowheads="1"/>
              </p:cNvSpPr>
              <p:nvPr/>
            </p:nvSpPr>
            <p:spPr bwMode="auto">
              <a:xfrm>
                <a:off x="15451553" y="18443116"/>
                <a:ext cx="4136049" cy="2983041"/>
              </a:xfrm>
              <a:prstGeom prst="rect">
                <a:avLst/>
              </a:prstGeom>
              <a:solidFill>
                <a:srgbClr val="F79646">
                  <a:lumMod val="60000"/>
                  <a:lumOff val="40000"/>
                </a:srgbClr>
              </a:solidFill>
              <a:ln w="12700" cap="flat" cmpd="sng" algn="ctr">
                <a:solidFill>
                  <a:sysClr val="windowText" lastClr="000000"/>
                </a:solidFill>
                <a:prstDash val="solid"/>
                <a:headEnd/>
                <a:tailEnd/>
              </a:ln>
              <a:effectLst/>
            </p:spPr>
            <p:txBody>
              <a:bodyPr wrap="square">
                <a:spAutoFit/>
              </a:bodyPr>
              <a:lstStyle/>
              <a:p>
                <a:pPr marL="0" marR="0" lvl="0" indent="0" defTabSz="4298282" eaLnBrk="1" fontAlgn="base" latinLnBrk="0" hangingPunct="1">
                  <a:lnSpc>
                    <a:spcPct val="100000"/>
                  </a:lnSpc>
                  <a:spcBef>
                    <a:spcPct val="0"/>
                  </a:spcBef>
                  <a:spcAft>
                    <a:spcPct val="0"/>
                  </a:spcAft>
                  <a:buClrTx/>
                  <a:buSzTx/>
                  <a:buFontTx/>
                  <a:buNone/>
                  <a:tabLst/>
                  <a:defRPr/>
                </a:pPr>
                <a:r>
                  <a:rPr kumimoji="0" lang="en-US" b="1" i="0" u="sng" strike="noStrike" kern="0" cap="none" spc="0" normalizeH="0" baseline="0" noProof="0" dirty="0">
                    <a:ln>
                      <a:noFill/>
                    </a:ln>
                    <a:solidFill>
                      <a:prstClr val="black"/>
                    </a:solidFill>
                    <a:effectLst/>
                    <a:uLnTx/>
                    <a:uFillTx/>
                    <a:latin typeface="Arial" pitchFamily="34" charset="0"/>
                    <a:ea typeface="+mn-ea"/>
                    <a:cs typeface="Arial" pitchFamily="34" charset="0"/>
                  </a:rPr>
                  <a:t>Relationship</a:t>
                </a:r>
              </a:p>
              <a:p>
                <a:pPr marL="0" marR="0" lvl="0" indent="0" defTabSz="4298282" eaLnBrk="1" fontAlgn="base" latinLnBrk="0" hangingPunct="1">
                  <a:lnSpc>
                    <a:spcPct val="100000"/>
                  </a:lnSpc>
                  <a:spcBef>
                    <a:spcPct val="0"/>
                  </a:spcBef>
                  <a:spcAft>
                    <a:spcPct val="0"/>
                  </a:spcAft>
                  <a:buClrTx/>
                  <a:buSzTx/>
                  <a:buFontTx/>
                  <a:buNone/>
                  <a:tabLst/>
                  <a:defRPr/>
                </a:pPr>
                <a:r>
                  <a:rPr kumimoji="0" lang="en-US" b="0" i="0" u="none" strike="noStrike" kern="0" cap="none" spc="0" normalizeH="0" baseline="0" noProof="0" dirty="0">
                    <a:ln>
                      <a:noFill/>
                    </a:ln>
                    <a:solidFill>
                      <a:prstClr val="black"/>
                    </a:solidFill>
                    <a:effectLst/>
                    <a:uLnTx/>
                    <a:uFillTx/>
                    <a:latin typeface="Arial" pitchFamily="34" charset="0"/>
                    <a:ea typeface="+mn-ea"/>
                    <a:cs typeface="Arial" pitchFamily="34" charset="0"/>
                  </a:rPr>
                  <a:t>Dyadic Coping</a:t>
                </a:r>
              </a:p>
              <a:p>
                <a:pPr marL="0" marR="0" lvl="0" indent="0" defTabSz="4298282" eaLnBrk="1" fontAlgn="base" latinLnBrk="0" hangingPunct="1">
                  <a:lnSpc>
                    <a:spcPct val="100000"/>
                  </a:lnSpc>
                  <a:spcBef>
                    <a:spcPct val="0"/>
                  </a:spcBef>
                  <a:spcAft>
                    <a:spcPct val="0"/>
                  </a:spcAft>
                  <a:buClrTx/>
                  <a:buSzTx/>
                  <a:buFontTx/>
                  <a:buNone/>
                  <a:tabLst/>
                  <a:defRPr/>
                </a:pPr>
                <a:r>
                  <a:rPr kumimoji="0" lang="en-US" b="0" i="0" u="none" strike="noStrike" kern="0" cap="none" spc="0" normalizeH="0" baseline="0" noProof="0" dirty="0">
                    <a:ln>
                      <a:noFill/>
                    </a:ln>
                    <a:solidFill>
                      <a:prstClr val="black"/>
                    </a:solidFill>
                    <a:effectLst/>
                    <a:uLnTx/>
                    <a:uFillTx/>
                    <a:latin typeface="Arial" pitchFamily="34" charset="0"/>
                    <a:ea typeface="+mn-ea"/>
                    <a:cs typeface="Arial" pitchFamily="34" charset="0"/>
                  </a:rPr>
                  <a:t>Communication</a:t>
                </a:r>
              </a:p>
              <a:p>
                <a:pPr marL="0" marR="0" lvl="0" indent="0" defTabSz="4298282" eaLnBrk="1" fontAlgn="base" latinLnBrk="0" hangingPunct="1">
                  <a:lnSpc>
                    <a:spcPct val="100000"/>
                  </a:lnSpc>
                  <a:spcBef>
                    <a:spcPct val="0"/>
                  </a:spcBef>
                  <a:spcAft>
                    <a:spcPct val="0"/>
                  </a:spcAft>
                  <a:buClrTx/>
                  <a:buSzTx/>
                  <a:buFontTx/>
                  <a:buNone/>
                  <a:tabLst/>
                  <a:defRPr/>
                </a:pPr>
                <a:r>
                  <a:rPr kumimoji="0" lang="en-US" b="0" i="0" u="none" strike="noStrike" kern="0" cap="none" spc="0" normalizeH="0" baseline="0" noProof="0" dirty="0">
                    <a:ln>
                      <a:noFill/>
                    </a:ln>
                    <a:solidFill>
                      <a:prstClr val="black"/>
                    </a:solidFill>
                    <a:effectLst/>
                    <a:uLnTx/>
                    <a:uFillTx/>
                    <a:latin typeface="Arial" pitchFamily="34" charset="0"/>
                    <a:ea typeface="+mn-ea"/>
                    <a:cs typeface="Arial" pitchFamily="34" charset="0"/>
                  </a:rPr>
                  <a:t>Reciprocity</a:t>
                </a:r>
              </a:p>
              <a:p>
                <a:pPr marL="0" marR="0" lvl="0" indent="0" defTabSz="4298282" eaLnBrk="1" fontAlgn="base" latinLnBrk="0" hangingPunct="1">
                  <a:lnSpc>
                    <a:spcPct val="100000"/>
                  </a:lnSpc>
                  <a:spcBef>
                    <a:spcPct val="0"/>
                  </a:spcBef>
                  <a:spcAft>
                    <a:spcPct val="0"/>
                  </a:spcAft>
                  <a:buClrTx/>
                  <a:buSzTx/>
                  <a:buFontTx/>
                  <a:buNone/>
                  <a:tabLst/>
                  <a:defRPr/>
                </a:pPr>
                <a:r>
                  <a:rPr kumimoji="0" lang="en-US" b="0" i="0" u="none" strike="noStrike" kern="0" cap="none" spc="0" normalizeH="0" baseline="0" noProof="0" dirty="0">
                    <a:ln>
                      <a:noFill/>
                    </a:ln>
                    <a:solidFill>
                      <a:prstClr val="black"/>
                    </a:solidFill>
                    <a:effectLst/>
                    <a:uLnTx/>
                    <a:uFillTx/>
                    <a:latin typeface="Arial" pitchFamily="34" charset="0"/>
                    <a:ea typeface="+mn-ea"/>
                    <a:cs typeface="Arial" pitchFamily="34" charset="0"/>
                  </a:rPr>
                  <a:t>Collaboration</a:t>
                </a:r>
              </a:p>
            </p:txBody>
          </p:sp>
          <p:sp>
            <p:nvSpPr>
              <p:cNvPr id="17" name="TextBox 8">
                <a:extLst>
                  <a:ext uri="{FF2B5EF4-FFF2-40B4-BE49-F238E27FC236}">
                    <a16:creationId xmlns:a16="http://schemas.microsoft.com/office/drawing/2014/main" id="{D7E8EB51-6C0C-63DF-4B2C-857027AC16B9}"/>
                  </a:ext>
                </a:extLst>
              </p:cNvPr>
              <p:cNvSpPr txBox="1">
                <a:spLocks noChangeArrowheads="1"/>
              </p:cNvSpPr>
              <p:nvPr/>
            </p:nvSpPr>
            <p:spPr bwMode="auto">
              <a:xfrm>
                <a:off x="24799856" y="14921024"/>
                <a:ext cx="3947473" cy="3293775"/>
              </a:xfrm>
              <a:prstGeom prst="rect">
                <a:avLst/>
              </a:prstGeom>
              <a:solidFill>
                <a:srgbClr val="22B000">
                  <a:alpha val="46000"/>
                </a:srgbClr>
              </a:solidFill>
              <a:ln w="12700">
                <a:solidFill>
                  <a:sysClr val="windowText" lastClr="000000"/>
                </a:solidFill>
                <a:miter lim="800000"/>
                <a:headEnd/>
                <a:tailEnd/>
              </a:ln>
            </p:spPr>
            <p:txBody>
              <a:bodyPr wrap="square">
                <a:spAutoFit/>
              </a:bodyP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marL="0" marR="0" lvl="0" indent="0" defTabSz="4298282" eaLnBrk="1" fontAlgn="base" latinLnBrk="0" hangingPunct="1">
                  <a:lnSpc>
                    <a:spcPct val="10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prstClr val="black"/>
                    </a:solidFill>
                    <a:effectLst/>
                    <a:uLnTx/>
                    <a:uFillTx/>
                    <a:latin typeface="Arial" charset="0"/>
                    <a:cs typeface="Arial" charset="0"/>
                  </a:rPr>
                  <a:t>Biomarkers</a:t>
                </a:r>
              </a:p>
              <a:p>
                <a:pPr marL="0" marR="0" lvl="0" indent="0" defTabSz="4298282" eaLnBrk="1" fontAlgn="base" latinLnBrk="0" hangingPunct="1">
                  <a:lnSpc>
                    <a:spcPct val="10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prstClr val="black"/>
                    </a:solidFill>
                    <a:effectLst/>
                    <a:uLnTx/>
                    <a:uFillTx/>
                    <a:latin typeface="Arial" charset="0"/>
                    <a:cs typeface="Arial" charset="0"/>
                  </a:rPr>
                  <a:t>Quality of life</a:t>
                </a:r>
              </a:p>
              <a:p>
                <a:pPr marL="0" marR="0" lvl="0" indent="0" defTabSz="4298282" eaLnBrk="1" fontAlgn="base" latinLnBrk="0" hangingPunct="1">
                  <a:lnSpc>
                    <a:spcPct val="10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prstClr val="black"/>
                    </a:solidFill>
                    <a:effectLst/>
                    <a:uLnTx/>
                    <a:uFillTx/>
                    <a:latin typeface="Arial" charset="0"/>
                    <a:cs typeface="Arial" charset="0"/>
                  </a:rPr>
                  <a:t>Hospitalizations</a:t>
                </a:r>
              </a:p>
              <a:p>
                <a:pPr marL="0" marR="0" lvl="0" indent="0" defTabSz="4298282" eaLnBrk="1" fontAlgn="base" latinLnBrk="0" hangingPunct="1">
                  <a:lnSpc>
                    <a:spcPct val="10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prstClr val="black"/>
                    </a:solidFill>
                    <a:effectLst/>
                    <a:uLnTx/>
                    <a:uFillTx/>
                    <a:latin typeface="Arial" charset="0"/>
                    <a:cs typeface="Arial" charset="0"/>
                  </a:rPr>
                  <a:t>Mortality </a:t>
                </a:r>
              </a:p>
              <a:p>
                <a:pPr marL="0" marR="0" lvl="0" indent="0" defTabSz="4298282" eaLnBrk="1" fontAlgn="base" latinLnBrk="0" hangingPunct="1">
                  <a:lnSpc>
                    <a:spcPct val="10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prstClr val="black"/>
                    </a:solidFill>
                    <a:effectLst/>
                    <a:uLnTx/>
                    <a:uFillTx/>
                    <a:latin typeface="Arial" charset="0"/>
                    <a:cs typeface="Arial" charset="0"/>
                  </a:rPr>
                  <a:t>Cost</a:t>
                </a:r>
              </a:p>
            </p:txBody>
          </p:sp>
          <p:cxnSp>
            <p:nvCxnSpPr>
              <p:cNvPr id="18" name="Straight Connector 17">
                <a:extLst>
                  <a:ext uri="{FF2B5EF4-FFF2-40B4-BE49-F238E27FC236}">
                    <a16:creationId xmlns:a16="http://schemas.microsoft.com/office/drawing/2014/main" id="{39C3908B-0923-BEFD-6623-0664DD0E8D8C}"/>
                  </a:ext>
                </a:extLst>
              </p:cNvPr>
              <p:cNvCxnSpPr/>
              <p:nvPr/>
            </p:nvCxnSpPr>
            <p:spPr bwMode="auto">
              <a:xfrm>
                <a:off x="14540723" y="20071113"/>
                <a:ext cx="914401" cy="0"/>
              </a:xfrm>
              <a:prstGeom prst="line">
                <a:avLst/>
              </a:prstGeom>
              <a:noFill/>
              <a:ln w="9525" cap="flat" cmpd="sng" algn="ctr">
                <a:solidFill>
                  <a:sysClr val="windowText" lastClr="000000"/>
                </a:solidFill>
                <a:prstDash val="solid"/>
                <a:headEnd type="none"/>
                <a:tailEnd type="none"/>
              </a:ln>
              <a:effectLst/>
            </p:spPr>
          </p:cxnSp>
          <p:cxnSp>
            <p:nvCxnSpPr>
              <p:cNvPr id="19" name="Straight Arrow Connector 18">
                <a:extLst>
                  <a:ext uri="{FF2B5EF4-FFF2-40B4-BE49-F238E27FC236}">
                    <a16:creationId xmlns:a16="http://schemas.microsoft.com/office/drawing/2014/main" id="{F5710321-0B41-60A7-441E-95431020D2EF}"/>
                  </a:ext>
                </a:extLst>
              </p:cNvPr>
              <p:cNvCxnSpPr/>
              <p:nvPr/>
            </p:nvCxnSpPr>
            <p:spPr bwMode="auto">
              <a:xfrm flipH="1" flipV="1">
                <a:off x="22026483" y="17785325"/>
                <a:ext cx="625" cy="2285788"/>
              </a:xfrm>
              <a:prstGeom prst="straightConnector1">
                <a:avLst/>
              </a:prstGeom>
              <a:noFill/>
              <a:ln w="9525" cap="flat" cmpd="sng" algn="ctr">
                <a:solidFill>
                  <a:sysClr val="windowText" lastClr="000000"/>
                </a:solidFill>
                <a:prstDash val="solid"/>
                <a:headEnd type="none"/>
                <a:tailEnd type="triangle"/>
              </a:ln>
              <a:effectLst/>
            </p:spPr>
          </p:cxnSp>
          <p:cxnSp>
            <p:nvCxnSpPr>
              <p:cNvPr id="20" name="Straight Arrow Connector 19">
                <a:extLst>
                  <a:ext uri="{FF2B5EF4-FFF2-40B4-BE49-F238E27FC236}">
                    <a16:creationId xmlns:a16="http://schemas.microsoft.com/office/drawing/2014/main" id="{38F17476-B7BC-23D5-84C7-858A3FCD487E}"/>
                  </a:ext>
                </a:extLst>
              </p:cNvPr>
              <p:cNvCxnSpPr/>
              <p:nvPr/>
            </p:nvCxnSpPr>
            <p:spPr bwMode="auto">
              <a:xfrm>
                <a:off x="14554199" y="16535400"/>
                <a:ext cx="3942811" cy="21852"/>
              </a:xfrm>
              <a:prstGeom prst="straightConnector1">
                <a:avLst/>
              </a:prstGeom>
              <a:noFill/>
              <a:ln w="9525" cap="flat" cmpd="sng" algn="ctr">
                <a:solidFill>
                  <a:sysClr val="windowText" lastClr="000000"/>
                </a:solidFill>
                <a:prstDash val="solid"/>
                <a:headEnd type="none" w="lg" len="lg"/>
                <a:tailEnd type="triangle"/>
              </a:ln>
              <a:effectLst/>
            </p:spPr>
          </p:cxnSp>
          <p:cxnSp>
            <p:nvCxnSpPr>
              <p:cNvPr id="21" name="Straight Arrow Connector 20">
                <a:extLst>
                  <a:ext uri="{FF2B5EF4-FFF2-40B4-BE49-F238E27FC236}">
                    <a16:creationId xmlns:a16="http://schemas.microsoft.com/office/drawing/2014/main" id="{267923EF-ED2F-6288-CF5D-C96020CA609B}"/>
                  </a:ext>
                </a:extLst>
              </p:cNvPr>
              <p:cNvCxnSpPr/>
              <p:nvPr/>
            </p:nvCxnSpPr>
            <p:spPr bwMode="auto">
              <a:xfrm>
                <a:off x="23764709" y="16557253"/>
                <a:ext cx="1035148" cy="0"/>
              </a:xfrm>
              <a:prstGeom prst="straightConnector1">
                <a:avLst/>
              </a:prstGeom>
              <a:noFill/>
              <a:ln w="9525" cap="flat" cmpd="sng" algn="ctr">
                <a:solidFill>
                  <a:sysClr val="windowText" lastClr="000000"/>
                </a:solidFill>
                <a:prstDash val="solid"/>
                <a:headEnd type="none"/>
                <a:tailEnd type="triangle"/>
              </a:ln>
              <a:effectLst/>
            </p:spPr>
          </p:cxnSp>
          <p:cxnSp>
            <p:nvCxnSpPr>
              <p:cNvPr id="22" name="Straight Connector 21">
                <a:extLst>
                  <a:ext uri="{FF2B5EF4-FFF2-40B4-BE49-F238E27FC236}">
                    <a16:creationId xmlns:a16="http://schemas.microsoft.com/office/drawing/2014/main" id="{856916F1-9D15-1E4C-8A65-44F8E5E207C1}"/>
                  </a:ext>
                </a:extLst>
              </p:cNvPr>
              <p:cNvCxnSpPr/>
              <p:nvPr/>
            </p:nvCxnSpPr>
            <p:spPr>
              <a:xfrm>
                <a:off x="19587601" y="20071117"/>
                <a:ext cx="2427849" cy="0"/>
              </a:xfrm>
              <a:prstGeom prst="line">
                <a:avLst/>
              </a:prstGeom>
              <a:noFill/>
              <a:ln w="9525" cap="flat" cmpd="sng" algn="ctr">
                <a:solidFill>
                  <a:sysClr val="windowText" lastClr="000000"/>
                </a:solidFill>
                <a:prstDash val="solid"/>
              </a:ln>
              <a:effectLst/>
            </p:spPr>
          </p:cxnSp>
        </p:grpSp>
      </p:grpSp>
      <p:sp>
        <p:nvSpPr>
          <p:cNvPr id="28" name="TextBox 7">
            <a:extLst>
              <a:ext uri="{FF2B5EF4-FFF2-40B4-BE49-F238E27FC236}">
                <a16:creationId xmlns:a16="http://schemas.microsoft.com/office/drawing/2014/main" id="{9471FF8E-6211-7786-0635-593DA9224C9C}"/>
              </a:ext>
            </a:extLst>
          </p:cNvPr>
          <p:cNvSpPr txBox="1"/>
          <p:nvPr/>
        </p:nvSpPr>
        <p:spPr>
          <a:xfrm>
            <a:off x="14413023" y="9186286"/>
            <a:ext cx="3447836" cy="605037"/>
          </a:xfrm>
          <a:prstGeom prst="rect">
            <a:avLst/>
          </a:prstGeom>
        </p:spPr>
        <p:txBody>
          <a:bodyPr wrap="square" lIns="0" tIns="0" rIns="0" bIns="0" rtlCol="0" anchor="t">
            <a:spAutoFit/>
          </a:bodyPr>
          <a:lstStyle/>
          <a:p>
            <a:pPr algn="ctr">
              <a:lnSpc>
                <a:spcPts val="5453"/>
              </a:lnSpc>
              <a:spcBef>
                <a:spcPct val="0"/>
              </a:spcBef>
            </a:pPr>
            <a:r>
              <a:rPr lang="en-US" sz="2400" dirty="0">
                <a:solidFill>
                  <a:srgbClr val="000000"/>
                </a:solidFill>
                <a:latin typeface="Montserrat"/>
                <a:ea typeface="Montserrat"/>
                <a:cs typeface="Montserrat"/>
                <a:sym typeface="Montserrat"/>
              </a:rPr>
              <a:t> (Trivedi et al 2016)</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960C22"/>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8447136" y="464360"/>
            <a:ext cx="13003036" cy="9349828"/>
            <a:chOff x="0" y="0"/>
            <a:chExt cx="4249358" cy="3055499"/>
          </a:xfrm>
        </p:grpSpPr>
        <p:sp>
          <p:nvSpPr>
            <p:cNvPr id="3" name="Freeform 3"/>
            <p:cNvSpPr/>
            <p:nvPr/>
          </p:nvSpPr>
          <p:spPr>
            <a:xfrm>
              <a:off x="10160" y="16510"/>
              <a:ext cx="4226498" cy="3027559"/>
            </a:xfrm>
            <a:custGeom>
              <a:avLst/>
              <a:gdLst/>
              <a:ahLst/>
              <a:cxnLst/>
              <a:rect l="l" t="t" r="r" b="b"/>
              <a:pathLst>
                <a:path w="4226498" h="3027559">
                  <a:moveTo>
                    <a:pt x="4226498" y="3027559"/>
                  </a:moveTo>
                  <a:lnTo>
                    <a:pt x="0" y="3019939"/>
                  </a:lnTo>
                  <a:lnTo>
                    <a:pt x="0" y="1063264"/>
                  </a:lnTo>
                  <a:lnTo>
                    <a:pt x="17780" y="19050"/>
                  </a:lnTo>
                  <a:lnTo>
                    <a:pt x="2105537" y="0"/>
                  </a:lnTo>
                  <a:lnTo>
                    <a:pt x="4207448" y="5080"/>
                  </a:lnTo>
                  <a:close/>
                </a:path>
              </a:pathLst>
            </a:custGeom>
            <a:solidFill>
              <a:srgbClr val="C8102E"/>
            </a:solidFill>
          </p:spPr>
          <p:txBody>
            <a:bodyPr/>
            <a:lstStyle/>
            <a:p>
              <a:endParaRPr lang="en-US"/>
            </a:p>
          </p:txBody>
        </p:sp>
        <p:sp>
          <p:nvSpPr>
            <p:cNvPr id="4" name="Freeform 4"/>
            <p:cNvSpPr/>
            <p:nvPr/>
          </p:nvSpPr>
          <p:spPr>
            <a:xfrm>
              <a:off x="-3810" y="0"/>
              <a:ext cx="4255708" cy="3054229"/>
            </a:xfrm>
            <a:custGeom>
              <a:avLst/>
              <a:gdLst/>
              <a:ahLst/>
              <a:cxnLst/>
              <a:rect l="l" t="t" r="r" b="b"/>
              <a:pathLst>
                <a:path w="4255708" h="3054229">
                  <a:moveTo>
                    <a:pt x="4221418" y="21590"/>
                  </a:moveTo>
                  <a:cubicBezTo>
                    <a:pt x="4222688" y="34290"/>
                    <a:pt x="4222688" y="44450"/>
                    <a:pt x="4223958" y="54610"/>
                  </a:cubicBezTo>
                  <a:cubicBezTo>
                    <a:pt x="4226498" y="109649"/>
                    <a:pt x="4227768" y="175261"/>
                    <a:pt x="4230308" y="238530"/>
                  </a:cubicBezTo>
                  <a:cubicBezTo>
                    <a:pt x="4230308" y="329919"/>
                    <a:pt x="4243008" y="2131913"/>
                    <a:pt x="4249358" y="2223302"/>
                  </a:cubicBezTo>
                  <a:cubicBezTo>
                    <a:pt x="4255708" y="2361556"/>
                    <a:pt x="4251898" y="2502154"/>
                    <a:pt x="4251898" y="2640408"/>
                  </a:cubicBezTo>
                  <a:cubicBezTo>
                    <a:pt x="4251898" y="2762260"/>
                    <a:pt x="4253168" y="2874738"/>
                    <a:pt x="4254438" y="2993269"/>
                  </a:cubicBezTo>
                  <a:cubicBezTo>
                    <a:pt x="4254438" y="3014859"/>
                    <a:pt x="4254438" y="3028829"/>
                    <a:pt x="4254438" y="3052959"/>
                  </a:cubicBezTo>
                  <a:cubicBezTo>
                    <a:pt x="4231578" y="3052959"/>
                    <a:pt x="4211258" y="3054229"/>
                    <a:pt x="4182696" y="3052959"/>
                  </a:cubicBezTo>
                  <a:cubicBezTo>
                    <a:pt x="3969149" y="3047879"/>
                    <a:pt x="3752317" y="3054229"/>
                    <a:pt x="3538771" y="3049149"/>
                  </a:cubicBezTo>
                  <a:cubicBezTo>
                    <a:pt x="3410642" y="3045339"/>
                    <a:pt x="3285800" y="3047879"/>
                    <a:pt x="3157672" y="3045339"/>
                  </a:cubicBezTo>
                  <a:cubicBezTo>
                    <a:pt x="3098536" y="3044069"/>
                    <a:pt x="3039400" y="3042799"/>
                    <a:pt x="2980264" y="3041529"/>
                  </a:cubicBezTo>
                  <a:cubicBezTo>
                    <a:pt x="2944125" y="3041529"/>
                    <a:pt x="2911272" y="3042799"/>
                    <a:pt x="2875133" y="3042799"/>
                  </a:cubicBezTo>
                  <a:cubicBezTo>
                    <a:pt x="2783144" y="3041529"/>
                    <a:pt x="2530173" y="3042799"/>
                    <a:pt x="2438184" y="3041529"/>
                  </a:cubicBezTo>
                  <a:cubicBezTo>
                    <a:pt x="2372478" y="3040259"/>
                    <a:pt x="1058345" y="3049149"/>
                    <a:pt x="992638" y="3047879"/>
                  </a:cubicBezTo>
                  <a:cubicBezTo>
                    <a:pt x="976211" y="3047879"/>
                    <a:pt x="956499" y="3049149"/>
                    <a:pt x="940073" y="3049149"/>
                  </a:cubicBezTo>
                  <a:cubicBezTo>
                    <a:pt x="900649" y="3049149"/>
                    <a:pt x="864510" y="3050419"/>
                    <a:pt x="825086" y="3050419"/>
                  </a:cubicBezTo>
                  <a:cubicBezTo>
                    <a:pt x="726526" y="3050419"/>
                    <a:pt x="631251" y="3049149"/>
                    <a:pt x="532691" y="3047879"/>
                  </a:cubicBezTo>
                  <a:cubicBezTo>
                    <a:pt x="473555" y="3046609"/>
                    <a:pt x="414419" y="3045339"/>
                    <a:pt x="358569" y="3044069"/>
                  </a:cubicBezTo>
                  <a:cubicBezTo>
                    <a:pt x="253438" y="3042799"/>
                    <a:pt x="148307" y="3041529"/>
                    <a:pt x="48260" y="3041529"/>
                  </a:cubicBezTo>
                  <a:cubicBezTo>
                    <a:pt x="38100" y="3041529"/>
                    <a:pt x="29210" y="3041529"/>
                    <a:pt x="19050" y="3040259"/>
                  </a:cubicBezTo>
                  <a:cubicBezTo>
                    <a:pt x="10160" y="3038989"/>
                    <a:pt x="5080" y="3032639"/>
                    <a:pt x="7620" y="3023749"/>
                  </a:cubicBezTo>
                  <a:cubicBezTo>
                    <a:pt x="16510" y="2991903"/>
                    <a:pt x="12700" y="2933320"/>
                    <a:pt x="11430" y="2872395"/>
                  </a:cubicBezTo>
                  <a:cubicBezTo>
                    <a:pt x="10160" y="2748200"/>
                    <a:pt x="6350" y="2626348"/>
                    <a:pt x="7620" y="2502154"/>
                  </a:cubicBezTo>
                  <a:cubicBezTo>
                    <a:pt x="5080" y="2347496"/>
                    <a:pt x="0" y="433024"/>
                    <a:pt x="7620" y="276023"/>
                  </a:cubicBezTo>
                  <a:cubicBezTo>
                    <a:pt x="8890" y="245560"/>
                    <a:pt x="7620" y="212754"/>
                    <a:pt x="8890" y="182291"/>
                  </a:cubicBezTo>
                  <a:cubicBezTo>
                    <a:pt x="10160" y="133082"/>
                    <a:pt x="12700" y="79186"/>
                    <a:pt x="13970" y="44450"/>
                  </a:cubicBezTo>
                  <a:cubicBezTo>
                    <a:pt x="13970" y="41910"/>
                    <a:pt x="15240" y="39370"/>
                    <a:pt x="16510" y="38100"/>
                  </a:cubicBezTo>
                  <a:cubicBezTo>
                    <a:pt x="38100" y="35560"/>
                    <a:pt x="66174" y="30480"/>
                    <a:pt x="118740" y="29210"/>
                  </a:cubicBezTo>
                  <a:cubicBezTo>
                    <a:pt x="207444" y="25400"/>
                    <a:pt x="296147" y="22860"/>
                    <a:pt x="388137" y="20320"/>
                  </a:cubicBezTo>
                  <a:cubicBezTo>
                    <a:pt x="450558" y="17780"/>
                    <a:pt x="512979" y="16510"/>
                    <a:pt x="572115" y="13970"/>
                  </a:cubicBezTo>
                  <a:cubicBezTo>
                    <a:pt x="631251" y="11430"/>
                    <a:pt x="693673" y="8890"/>
                    <a:pt x="752809" y="8890"/>
                  </a:cubicBezTo>
                  <a:cubicBezTo>
                    <a:pt x="818515" y="7620"/>
                    <a:pt x="884222" y="10160"/>
                    <a:pt x="949929" y="8890"/>
                  </a:cubicBezTo>
                  <a:cubicBezTo>
                    <a:pt x="1032062" y="8890"/>
                    <a:pt x="2520317" y="6350"/>
                    <a:pt x="2602451" y="5080"/>
                  </a:cubicBezTo>
                  <a:cubicBezTo>
                    <a:pt x="2681299" y="3810"/>
                    <a:pt x="2760147" y="2540"/>
                    <a:pt x="2842280" y="2540"/>
                  </a:cubicBezTo>
                  <a:cubicBezTo>
                    <a:pt x="2976979" y="1270"/>
                    <a:pt x="3108392" y="0"/>
                    <a:pt x="3243091" y="0"/>
                  </a:cubicBezTo>
                  <a:cubicBezTo>
                    <a:pt x="3298941" y="0"/>
                    <a:pt x="3358077" y="2540"/>
                    <a:pt x="3413928" y="2540"/>
                  </a:cubicBezTo>
                  <a:cubicBezTo>
                    <a:pt x="3568339" y="3810"/>
                    <a:pt x="3726034" y="5080"/>
                    <a:pt x="3880445" y="7620"/>
                  </a:cubicBezTo>
                  <a:cubicBezTo>
                    <a:pt x="3962578" y="8890"/>
                    <a:pt x="4044712" y="12700"/>
                    <a:pt x="4126845" y="16510"/>
                  </a:cubicBezTo>
                  <a:cubicBezTo>
                    <a:pt x="4146557" y="16510"/>
                    <a:pt x="4166269" y="16510"/>
                    <a:pt x="4182696" y="16510"/>
                  </a:cubicBezTo>
                  <a:cubicBezTo>
                    <a:pt x="4202368" y="17780"/>
                    <a:pt x="4211258" y="20320"/>
                    <a:pt x="4221418" y="21590"/>
                  </a:cubicBezTo>
                  <a:close/>
                  <a:moveTo>
                    <a:pt x="4231578" y="3036449"/>
                  </a:moveTo>
                  <a:cubicBezTo>
                    <a:pt x="4232848" y="3019939"/>
                    <a:pt x="4234118" y="3007239"/>
                    <a:pt x="4234118" y="2994539"/>
                  </a:cubicBezTo>
                  <a:cubicBezTo>
                    <a:pt x="4232848" y="2863022"/>
                    <a:pt x="4231578" y="2738827"/>
                    <a:pt x="4231578" y="2605259"/>
                  </a:cubicBezTo>
                  <a:cubicBezTo>
                    <a:pt x="4231578" y="2544333"/>
                    <a:pt x="4234118" y="2483408"/>
                    <a:pt x="4232848" y="2422482"/>
                  </a:cubicBezTo>
                  <a:cubicBezTo>
                    <a:pt x="4232848" y="2366243"/>
                    <a:pt x="4231578" y="2307660"/>
                    <a:pt x="4230308" y="2251421"/>
                  </a:cubicBezTo>
                  <a:cubicBezTo>
                    <a:pt x="4225228" y="2164719"/>
                    <a:pt x="4213798" y="369755"/>
                    <a:pt x="4213798" y="283053"/>
                  </a:cubicBezTo>
                  <a:cubicBezTo>
                    <a:pt x="4211258" y="210411"/>
                    <a:pt x="4208718" y="135425"/>
                    <a:pt x="4206178" y="63500"/>
                  </a:cubicBezTo>
                  <a:cubicBezTo>
                    <a:pt x="4204908" y="44450"/>
                    <a:pt x="4203638" y="43180"/>
                    <a:pt x="4172840" y="41910"/>
                  </a:cubicBezTo>
                  <a:cubicBezTo>
                    <a:pt x="4162984" y="41910"/>
                    <a:pt x="4156413" y="41910"/>
                    <a:pt x="4146557" y="40640"/>
                  </a:cubicBezTo>
                  <a:cubicBezTo>
                    <a:pt x="4064424" y="36830"/>
                    <a:pt x="3979005" y="31750"/>
                    <a:pt x="3896872" y="30480"/>
                  </a:cubicBezTo>
                  <a:cubicBezTo>
                    <a:pt x="3696467" y="26670"/>
                    <a:pt x="3492776" y="25400"/>
                    <a:pt x="3292371" y="22860"/>
                  </a:cubicBezTo>
                  <a:cubicBezTo>
                    <a:pt x="3262803" y="22860"/>
                    <a:pt x="3229950" y="22860"/>
                    <a:pt x="3200382" y="22860"/>
                  </a:cubicBezTo>
                  <a:cubicBezTo>
                    <a:pt x="3151101" y="22860"/>
                    <a:pt x="3101821" y="22860"/>
                    <a:pt x="3055827" y="22860"/>
                  </a:cubicBezTo>
                  <a:cubicBezTo>
                    <a:pt x="2950696" y="22860"/>
                    <a:pt x="2845565" y="22860"/>
                    <a:pt x="2743720" y="24130"/>
                  </a:cubicBezTo>
                  <a:cubicBezTo>
                    <a:pt x="2655016" y="25400"/>
                    <a:pt x="1160190" y="29210"/>
                    <a:pt x="1071486" y="29210"/>
                  </a:cubicBezTo>
                  <a:cubicBezTo>
                    <a:pt x="926931" y="29210"/>
                    <a:pt x="782377" y="26670"/>
                    <a:pt x="637822" y="33020"/>
                  </a:cubicBezTo>
                  <a:cubicBezTo>
                    <a:pt x="562259" y="36830"/>
                    <a:pt x="489982" y="36830"/>
                    <a:pt x="417705" y="38100"/>
                  </a:cubicBezTo>
                  <a:cubicBezTo>
                    <a:pt x="292862" y="41910"/>
                    <a:pt x="168020" y="45720"/>
                    <a:pt x="49530" y="50800"/>
                  </a:cubicBezTo>
                  <a:cubicBezTo>
                    <a:pt x="36830" y="50800"/>
                    <a:pt x="34290" y="53340"/>
                    <a:pt x="33020" y="72156"/>
                  </a:cubicBezTo>
                  <a:cubicBezTo>
                    <a:pt x="31750" y="114336"/>
                    <a:pt x="31750" y="156515"/>
                    <a:pt x="30480" y="198694"/>
                  </a:cubicBezTo>
                  <a:cubicBezTo>
                    <a:pt x="29210" y="268993"/>
                    <a:pt x="26670" y="336949"/>
                    <a:pt x="25400" y="407248"/>
                  </a:cubicBezTo>
                  <a:cubicBezTo>
                    <a:pt x="20320" y="482233"/>
                    <a:pt x="26670" y="2314690"/>
                    <a:pt x="29210" y="2389676"/>
                  </a:cubicBezTo>
                  <a:cubicBezTo>
                    <a:pt x="29210" y="2469348"/>
                    <a:pt x="29210" y="2551363"/>
                    <a:pt x="30480" y="2631035"/>
                  </a:cubicBezTo>
                  <a:cubicBezTo>
                    <a:pt x="30480" y="2689618"/>
                    <a:pt x="33020" y="2748200"/>
                    <a:pt x="33020" y="2806782"/>
                  </a:cubicBezTo>
                  <a:cubicBezTo>
                    <a:pt x="33020" y="2870051"/>
                    <a:pt x="33020" y="2933320"/>
                    <a:pt x="31750" y="2994539"/>
                  </a:cubicBezTo>
                  <a:cubicBezTo>
                    <a:pt x="31750" y="2998349"/>
                    <a:pt x="31750" y="3000889"/>
                    <a:pt x="31750" y="3004699"/>
                  </a:cubicBezTo>
                  <a:cubicBezTo>
                    <a:pt x="31750" y="3014859"/>
                    <a:pt x="35560" y="3018669"/>
                    <a:pt x="44450" y="3018669"/>
                  </a:cubicBezTo>
                  <a:cubicBezTo>
                    <a:pt x="72745" y="3018669"/>
                    <a:pt x="118740" y="3019939"/>
                    <a:pt x="161449" y="3019939"/>
                  </a:cubicBezTo>
                  <a:cubicBezTo>
                    <a:pt x="223870" y="3019939"/>
                    <a:pt x="289577" y="3017399"/>
                    <a:pt x="351998" y="3019939"/>
                  </a:cubicBezTo>
                  <a:cubicBezTo>
                    <a:pt x="453843" y="3023749"/>
                    <a:pt x="555689" y="3026289"/>
                    <a:pt x="657534" y="3025019"/>
                  </a:cubicBezTo>
                  <a:cubicBezTo>
                    <a:pt x="723241" y="3023749"/>
                    <a:pt x="785662" y="3026289"/>
                    <a:pt x="851369" y="3026289"/>
                  </a:cubicBezTo>
                  <a:cubicBezTo>
                    <a:pt x="946643" y="3026289"/>
                    <a:pt x="1041918" y="3025019"/>
                    <a:pt x="1137193" y="3026289"/>
                  </a:cubicBezTo>
                  <a:cubicBezTo>
                    <a:pt x="1278462" y="3027559"/>
                    <a:pt x="2829139" y="3017399"/>
                    <a:pt x="2973693" y="3019939"/>
                  </a:cubicBezTo>
                  <a:cubicBezTo>
                    <a:pt x="3036115" y="3021209"/>
                    <a:pt x="3098536" y="3022479"/>
                    <a:pt x="3157672" y="3022479"/>
                  </a:cubicBezTo>
                  <a:cubicBezTo>
                    <a:pt x="3266088" y="3025019"/>
                    <a:pt x="3371219" y="3021209"/>
                    <a:pt x="3479635" y="3025019"/>
                  </a:cubicBezTo>
                  <a:cubicBezTo>
                    <a:pt x="3568339" y="3027559"/>
                    <a:pt x="3657042" y="3027559"/>
                    <a:pt x="3745747" y="3030099"/>
                  </a:cubicBezTo>
                  <a:cubicBezTo>
                    <a:pt x="3877160" y="3033909"/>
                    <a:pt x="4008573" y="3036449"/>
                    <a:pt x="4139987" y="3037719"/>
                  </a:cubicBezTo>
                  <a:cubicBezTo>
                    <a:pt x="4189267" y="3037719"/>
                    <a:pt x="4211258" y="3036449"/>
                    <a:pt x="4231578" y="3036449"/>
                  </a:cubicBezTo>
                  <a:close/>
                </a:path>
              </a:pathLst>
            </a:custGeom>
            <a:solidFill>
              <a:srgbClr val="888B8D"/>
            </a:solidFill>
          </p:spPr>
          <p:txBody>
            <a:bodyPr/>
            <a:lstStyle/>
            <a:p>
              <a:endParaRPr lang="en-US"/>
            </a:p>
          </p:txBody>
        </p:sp>
      </p:grpSp>
      <p:grpSp>
        <p:nvGrpSpPr>
          <p:cNvPr id="5" name="Group 5"/>
          <p:cNvGrpSpPr/>
          <p:nvPr/>
        </p:nvGrpSpPr>
        <p:grpSpPr>
          <a:xfrm>
            <a:off x="-133236" y="551390"/>
            <a:ext cx="15060894" cy="7506162"/>
            <a:chOff x="0" y="0"/>
            <a:chExt cx="4921861" cy="2452994"/>
          </a:xfrm>
        </p:grpSpPr>
        <p:sp>
          <p:nvSpPr>
            <p:cNvPr id="6" name="Freeform 6"/>
            <p:cNvSpPr/>
            <p:nvPr/>
          </p:nvSpPr>
          <p:spPr>
            <a:xfrm>
              <a:off x="10160" y="16510"/>
              <a:ext cx="4899001" cy="2425054"/>
            </a:xfrm>
            <a:custGeom>
              <a:avLst/>
              <a:gdLst/>
              <a:ahLst/>
              <a:cxnLst/>
              <a:rect l="l" t="t" r="r" b="b"/>
              <a:pathLst>
                <a:path w="4899001" h="2425054">
                  <a:moveTo>
                    <a:pt x="4899001" y="2425054"/>
                  </a:moveTo>
                  <a:lnTo>
                    <a:pt x="0" y="2417434"/>
                  </a:lnTo>
                  <a:lnTo>
                    <a:pt x="0" y="854299"/>
                  </a:lnTo>
                  <a:lnTo>
                    <a:pt x="17780" y="19050"/>
                  </a:lnTo>
                  <a:lnTo>
                    <a:pt x="2440924" y="0"/>
                  </a:lnTo>
                  <a:lnTo>
                    <a:pt x="4879951" y="5080"/>
                  </a:lnTo>
                  <a:close/>
                </a:path>
              </a:pathLst>
            </a:custGeom>
            <a:solidFill>
              <a:srgbClr val="FFFFFF"/>
            </a:solidFill>
          </p:spPr>
          <p:txBody>
            <a:bodyPr/>
            <a:lstStyle/>
            <a:p>
              <a:endParaRPr lang="en-US"/>
            </a:p>
          </p:txBody>
        </p:sp>
        <p:sp>
          <p:nvSpPr>
            <p:cNvPr id="7" name="Freeform 7"/>
            <p:cNvSpPr/>
            <p:nvPr/>
          </p:nvSpPr>
          <p:spPr>
            <a:xfrm>
              <a:off x="-3810" y="0"/>
              <a:ext cx="4928211" cy="2451724"/>
            </a:xfrm>
            <a:custGeom>
              <a:avLst/>
              <a:gdLst/>
              <a:ahLst/>
              <a:cxnLst/>
              <a:rect l="l" t="t" r="r" b="b"/>
              <a:pathLst>
                <a:path w="4928211" h="2451724">
                  <a:moveTo>
                    <a:pt x="4893921" y="21590"/>
                  </a:moveTo>
                  <a:cubicBezTo>
                    <a:pt x="4895191" y="34290"/>
                    <a:pt x="4895191" y="44450"/>
                    <a:pt x="4896461" y="54610"/>
                  </a:cubicBezTo>
                  <a:cubicBezTo>
                    <a:pt x="4899001" y="100327"/>
                    <a:pt x="4900271" y="152437"/>
                    <a:pt x="4902811" y="202685"/>
                  </a:cubicBezTo>
                  <a:cubicBezTo>
                    <a:pt x="4902811" y="275267"/>
                    <a:pt x="4915511" y="1706429"/>
                    <a:pt x="4921861" y="1779010"/>
                  </a:cubicBezTo>
                  <a:cubicBezTo>
                    <a:pt x="4928211" y="1888813"/>
                    <a:pt x="4924401" y="2000478"/>
                    <a:pt x="4924401" y="2110280"/>
                  </a:cubicBezTo>
                  <a:cubicBezTo>
                    <a:pt x="4924401" y="2207056"/>
                    <a:pt x="4925671" y="2296387"/>
                    <a:pt x="4926941" y="2390764"/>
                  </a:cubicBezTo>
                  <a:cubicBezTo>
                    <a:pt x="4926941" y="2412354"/>
                    <a:pt x="4926941" y="2426324"/>
                    <a:pt x="4926941" y="2450454"/>
                  </a:cubicBezTo>
                  <a:cubicBezTo>
                    <a:pt x="4904081" y="2450454"/>
                    <a:pt x="4883761" y="2451724"/>
                    <a:pt x="4853017" y="2450454"/>
                  </a:cubicBezTo>
                  <a:cubicBezTo>
                    <a:pt x="4604804" y="2445374"/>
                    <a:pt x="4352771" y="2451724"/>
                    <a:pt x="4104558" y="2446644"/>
                  </a:cubicBezTo>
                  <a:cubicBezTo>
                    <a:pt x="3955630" y="2442834"/>
                    <a:pt x="3810521" y="2445374"/>
                    <a:pt x="3661593" y="2442834"/>
                  </a:cubicBezTo>
                  <a:cubicBezTo>
                    <a:pt x="3592856" y="2441564"/>
                    <a:pt x="3524121" y="2440294"/>
                    <a:pt x="3455385" y="2439024"/>
                  </a:cubicBezTo>
                  <a:cubicBezTo>
                    <a:pt x="3413379" y="2439024"/>
                    <a:pt x="3375193" y="2440294"/>
                    <a:pt x="3333187" y="2440294"/>
                  </a:cubicBezTo>
                  <a:cubicBezTo>
                    <a:pt x="3226264" y="2439024"/>
                    <a:pt x="2932227" y="2440294"/>
                    <a:pt x="2825304" y="2439024"/>
                  </a:cubicBezTo>
                  <a:cubicBezTo>
                    <a:pt x="2748931" y="2437754"/>
                    <a:pt x="1221464" y="2446644"/>
                    <a:pt x="1145091" y="2445374"/>
                  </a:cubicBezTo>
                  <a:cubicBezTo>
                    <a:pt x="1125997" y="2445374"/>
                    <a:pt x="1103085" y="2446644"/>
                    <a:pt x="1083992" y="2446644"/>
                  </a:cubicBezTo>
                  <a:cubicBezTo>
                    <a:pt x="1038168" y="2446644"/>
                    <a:pt x="996162" y="2447914"/>
                    <a:pt x="950338" y="2447914"/>
                  </a:cubicBezTo>
                  <a:cubicBezTo>
                    <a:pt x="835778" y="2447914"/>
                    <a:pt x="725037" y="2446644"/>
                    <a:pt x="610477" y="2445374"/>
                  </a:cubicBezTo>
                  <a:cubicBezTo>
                    <a:pt x="541741" y="2444104"/>
                    <a:pt x="473005" y="2442834"/>
                    <a:pt x="408088" y="2441564"/>
                  </a:cubicBezTo>
                  <a:cubicBezTo>
                    <a:pt x="285890" y="2440294"/>
                    <a:pt x="163693" y="2439024"/>
                    <a:pt x="48260" y="2439024"/>
                  </a:cubicBezTo>
                  <a:cubicBezTo>
                    <a:pt x="38100" y="2439024"/>
                    <a:pt x="29210" y="2439024"/>
                    <a:pt x="19050" y="2437754"/>
                  </a:cubicBezTo>
                  <a:cubicBezTo>
                    <a:pt x="10160" y="2436484"/>
                    <a:pt x="5080" y="2430134"/>
                    <a:pt x="7620" y="2421244"/>
                  </a:cubicBezTo>
                  <a:cubicBezTo>
                    <a:pt x="16510" y="2389441"/>
                    <a:pt x="12700" y="2342914"/>
                    <a:pt x="11430" y="2294526"/>
                  </a:cubicBezTo>
                  <a:cubicBezTo>
                    <a:pt x="10160" y="2195890"/>
                    <a:pt x="6350" y="2099114"/>
                    <a:pt x="7620" y="2000478"/>
                  </a:cubicBezTo>
                  <a:cubicBezTo>
                    <a:pt x="5080" y="1877647"/>
                    <a:pt x="0" y="357154"/>
                    <a:pt x="7620" y="232462"/>
                  </a:cubicBezTo>
                  <a:cubicBezTo>
                    <a:pt x="8890" y="208269"/>
                    <a:pt x="7620" y="182214"/>
                    <a:pt x="8890" y="158020"/>
                  </a:cubicBezTo>
                  <a:cubicBezTo>
                    <a:pt x="10160" y="118937"/>
                    <a:pt x="12700" y="76133"/>
                    <a:pt x="13970" y="44450"/>
                  </a:cubicBezTo>
                  <a:cubicBezTo>
                    <a:pt x="13970" y="41910"/>
                    <a:pt x="15240" y="39370"/>
                    <a:pt x="16510" y="38100"/>
                  </a:cubicBezTo>
                  <a:cubicBezTo>
                    <a:pt x="38100" y="35560"/>
                    <a:pt x="68226" y="30480"/>
                    <a:pt x="129325" y="29210"/>
                  </a:cubicBezTo>
                  <a:cubicBezTo>
                    <a:pt x="232429" y="25400"/>
                    <a:pt x="335533" y="22860"/>
                    <a:pt x="442456" y="20320"/>
                  </a:cubicBezTo>
                  <a:cubicBezTo>
                    <a:pt x="515010" y="17780"/>
                    <a:pt x="587565" y="16510"/>
                    <a:pt x="656301" y="13970"/>
                  </a:cubicBezTo>
                  <a:cubicBezTo>
                    <a:pt x="725037" y="11430"/>
                    <a:pt x="797592" y="8890"/>
                    <a:pt x="866328" y="8890"/>
                  </a:cubicBezTo>
                  <a:cubicBezTo>
                    <a:pt x="942701" y="7620"/>
                    <a:pt x="1019075" y="10160"/>
                    <a:pt x="1095448" y="8890"/>
                  </a:cubicBezTo>
                  <a:cubicBezTo>
                    <a:pt x="1190915" y="8890"/>
                    <a:pt x="2920771" y="6350"/>
                    <a:pt x="3016238" y="5080"/>
                  </a:cubicBezTo>
                  <a:cubicBezTo>
                    <a:pt x="3107886" y="3810"/>
                    <a:pt x="3199534" y="2540"/>
                    <a:pt x="3295001" y="2540"/>
                  </a:cubicBezTo>
                  <a:cubicBezTo>
                    <a:pt x="3451566" y="1270"/>
                    <a:pt x="3604313" y="0"/>
                    <a:pt x="3760878" y="0"/>
                  </a:cubicBezTo>
                  <a:cubicBezTo>
                    <a:pt x="3825795" y="0"/>
                    <a:pt x="3894531" y="2540"/>
                    <a:pt x="3959448" y="2540"/>
                  </a:cubicBezTo>
                  <a:cubicBezTo>
                    <a:pt x="4138926" y="3810"/>
                    <a:pt x="4322222" y="5080"/>
                    <a:pt x="4501699" y="7620"/>
                  </a:cubicBezTo>
                  <a:cubicBezTo>
                    <a:pt x="4597166" y="8890"/>
                    <a:pt x="4692633" y="12700"/>
                    <a:pt x="4788100" y="16510"/>
                  </a:cubicBezTo>
                  <a:cubicBezTo>
                    <a:pt x="4811012" y="16510"/>
                    <a:pt x="4833924" y="16510"/>
                    <a:pt x="4853017" y="16510"/>
                  </a:cubicBezTo>
                  <a:cubicBezTo>
                    <a:pt x="4874871" y="17780"/>
                    <a:pt x="4883761" y="20320"/>
                    <a:pt x="4893921" y="21590"/>
                  </a:cubicBezTo>
                  <a:close/>
                  <a:moveTo>
                    <a:pt x="4904081" y="2433944"/>
                  </a:moveTo>
                  <a:cubicBezTo>
                    <a:pt x="4905351" y="2417434"/>
                    <a:pt x="4906621" y="2404734"/>
                    <a:pt x="4906621" y="2392034"/>
                  </a:cubicBezTo>
                  <a:cubicBezTo>
                    <a:pt x="4905351" y="2287082"/>
                    <a:pt x="4904081" y="2188446"/>
                    <a:pt x="4904081" y="2082365"/>
                  </a:cubicBezTo>
                  <a:cubicBezTo>
                    <a:pt x="4904081" y="2033977"/>
                    <a:pt x="4906621" y="1985589"/>
                    <a:pt x="4905351" y="1937201"/>
                  </a:cubicBezTo>
                  <a:cubicBezTo>
                    <a:pt x="4905351" y="1892535"/>
                    <a:pt x="4904081" y="1846009"/>
                    <a:pt x="4902811" y="1801343"/>
                  </a:cubicBezTo>
                  <a:cubicBezTo>
                    <a:pt x="4897731" y="1732484"/>
                    <a:pt x="4886301" y="306905"/>
                    <a:pt x="4886301" y="238046"/>
                  </a:cubicBezTo>
                  <a:cubicBezTo>
                    <a:pt x="4883761" y="180353"/>
                    <a:pt x="4881221" y="120798"/>
                    <a:pt x="4878681" y="63500"/>
                  </a:cubicBezTo>
                  <a:cubicBezTo>
                    <a:pt x="4877411" y="44450"/>
                    <a:pt x="4876141" y="43180"/>
                    <a:pt x="4841561" y="41910"/>
                  </a:cubicBezTo>
                  <a:cubicBezTo>
                    <a:pt x="4830105" y="41910"/>
                    <a:pt x="4822468" y="41910"/>
                    <a:pt x="4811012" y="40640"/>
                  </a:cubicBezTo>
                  <a:cubicBezTo>
                    <a:pt x="4715545" y="36830"/>
                    <a:pt x="4616259" y="31750"/>
                    <a:pt x="4520793" y="30480"/>
                  </a:cubicBezTo>
                  <a:cubicBezTo>
                    <a:pt x="4287854" y="26670"/>
                    <a:pt x="4051097" y="25400"/>
                    <a:pt x="3818158" y="22860"/>
                  </a:cubicBezTo>
                  <a:cubicBezTo>
                    <a:pt x="3783790" y="22860"/>
                    <a:pt x="3745603" y="22860"/>
                    <a:pt x="3711235" y="22860"/>
                  </a:cubicBezTo>
                  <a:cubicBezTo>
                    <a:pt x="3653955" y="22860"/>
                    <a:pt x="3596675" y="22860"/>
                    <a:pt x="3543214" y="22860"/>
                  </a:cubicBezTo>
                  <a:cubicBezTo>
                    <a:pt x="3421017" y="22860"/>
                    <a:pt x="3298819" y="22860"/>
                    <a:pt x="3180441" y="24130"/>
                  </a:cubicBezTo>
                  <a:cubicBezTo>
                    <a:pt x="3077336" y="25400"/>
                    <a:pt x="1339843" y="29210"/>
                    <a:pt x="1236739" y="29210"/>
                  </a:cubicBezTo>
                  <a:cubicBezTo>
                    <a:pt x="1068717" y="29210"/>
                    <a:pt x="900696" y="26670"/>
                    <a:pt x="732675" y="33020"/>
                  </a:cubicBezTo>
                  <a:cubicBezTo>
                    <a:pt x="644845" y="36830"/>
                    <a:pt x="560834" y="36830"/>
                    <a:pt x="476824" y="38100"/>
                  </a:cubicBezTo>
                  <a:cubicBezTo>
                    <a:pt x="331714" y="41910"/>
                    <a:pt x="186605" y="45720"/>
                    <a:pt x="49530" y="50800"/>
                  </a:cubicBezTo>
                  <a:cubicBezTo>
                    <a:pt x="36830" y="50800"/>
                    <a:pt x="34290" y="53340"/>
                    <a:pt x="33020" y="70550"/>
                  </a:cubicBezTo>
                  <a:cubicBezTo>
                    <a:pt x="31750" y="104049"/>
                    <a:pt x="31750" y="137548"/>
                    <a:pt x="30480" y="171047"/>
                  </a:cubicBezTo>
                  <a:cubicBezTo>
                    <a:pt x="29210" y="226879"/>
                    <a:pt x="26670" y="280850"/>
                    <a:pt x="25400" y="336682"/>
                  </a:cubicBezTo>
                  <a:cubicBezTo>
                    <a:pt x="20320" y="396237"/>
                    <a:pt x="26670" y="1851592"/>
                    <a:pt x="29210" y="1911146"/>
                  </a:cubicBezTo>
                  <a:cubicBezTo>
                    <a:pt x="29210" y="1974423"/>
                    <a:pt x="29210" y="2039560"/>
                    <a:pt x="30480" y="2102836"/>
                  </a:cubicBezTo>
                  <a:cubicBezTo>
                    <a:pt x="30480" y="2149363"/>
                    <a:pt x="33020" y="2195890"/>
                    <a:pt x="33020" y="2242416"/>
                  </a:cubicBezTo>
                  <a:cubicBezTo>
                    <a:pt x="33020" y="2292665"/>
                    <a:pt x="33020" y="2342914"/>
                    <a:pt x="31750" y="2392034"/>
                  </a:cubicBezTo>
                  <a:cubicBezTo>
                    <a:pt x="31750" y="2395844"/>
                    <a:pt x="31750" y="2398384"/>
                    <a:pt x="31750" y="2402194"/>
                  </a:cubicBezTo>
                  <a:cubicBezTo>
                    <a:pt x="31750" y="2412354"/>
                    <a:pt x="35560" y="2416164"/>
                    <a:pt x="44450" y="2416164"/>
                  </a:cubicBezTo>
                  <a:cubicBezTo>
                    <a:pt x="75864" y="2416164"/>
                    <a:pt x="129325" y="2417434"/>
                    <a:pt x="178968" y="2417434"/>
                  </a:cubicBezTo>
                  <a:cubicBezTo>
                    <a:pt x="251522" y="2417434"/>
                    <a:pt x="327896" y="2414894"/>
                    <a:pt x="400450" y="2417434"/>
                  </a:cubicBezTo>
                  <a:cubicBezTo>
                    <a:pt x="518829" y="2421244"/>
                    <a:pt x="637208" y="2423784"/>
                    <a:pt x="755586" y="2422514"/>
                  </a:cubicBezTo>
                  <a:cubicBezTo>
                    <a:pt x="831960" y="2421244"/>
                    <a:pt x="904515" y="2423784"/>
                    <a:pt x="980888" y="2423784"/>
                  </a:cubicBezTo>
                  <a:cubicBezTo>
                    <a:pt x="1091629" y="2423784"/>
                    <a:pt x="1202371" y="2422514"/>
                    <a:pt x="1313112" y="2423784"/>
                  </a:cubicBezTo>
                  <a:cubicBezTo>
                    <a:pt x="1477315" y="2425054"/>
                    <a:pt x="3279726" y="2414894"/>
                    <a:pt x="3447747" y="2417434"/>
                  </a:cubicBezTo>
                  <a:cubicBezTo>
                    <a:pt x="3520302" y="2418704"/>
                    <a:pt x="3592856" y="2419974"/>
                    <a:pt x="3661593" y="2419974"/>
                  </a:cubicBezTo>
                  <a:cubicBezTo>
                    <a:pt x="3787609" y="2422514"/>
                    <a:pt x="3909806" y="2418704"/>
                    <a:pt x="4035822" y="2422514"/>
                  </a:cubicBezTo>
                  <a:cubicBezTo>
                    <a:pt x="4138926" y="2425054"/>
                    <a:pt x="4242030" y="2425054"/>
                    <a:pt x="4345134" y="2427594"/>
                  </a:cubicBezTo>
                  <a:cubicBezTo>
                    <a:pt x="4497881" y="2431404"/>
                    <a:pt x="4650628" y="2433944"/>
                    <a:pt x="4803374" y="2435214"/>
                  </a:cubicBezTo>
                  <a:cubicBezTo>
                    <a:pt x="4860654" y="2435214"/>
                    <a:pt x="4883761" y="2433944"/>
                    <a:pt x="4904081" y="2433944"/>
                  </a:cubicBezTo>
                  <a:close/>
                </a:path>
              </a:pathLst>
            </a:custGeom>
            <a:solidFill>
              <a:srgbClr val="888B8D"/>
            </a:solidFill>
          </p:spPr>
          <p:txBody>
            <a:bodyPr/>
            <a:lstStyle/>
            <a:p>
              <a:endParaRPr lang="en-US"/>
            </a:p>
          </p:txBody>
        </p:sp>
      </p:grpSp>
      <p:sp>
        <p:nvSpPr>
          <p:cNvPr id="8" name="TextBox 8"/>
          <p:cNvSpPr txBox="1"/>
          <p:nvPr/>
        </p:nvSpPr>
        <p:spPr>
          <a:xfrm>
            <a:off x="480271" y="2372503"/>
            <a:ext cx="13833880" cy="4394274"/>
          </a:xfrm>
          <a:prstGeom prst="rect">
            <a:avLst/>
          </a:prstGeom>
        </p:spPr>
        <p:txBody>
          <a:bodyPr lIns="0" tIns="0" rIns="0" bIns="0" rtlCol="0" anchor="t">
            <a:spAutoFit/>
          </a:bodyPr>
          <a:lstStyle/>
          <a:p>
            <a:pPr algn="l">
              <a:lnSpc>
                <a:spcPts val="11489"/>
              </a:lnSpc>
            </a:pPr>
            <a:r>
              <a:rPr lang="en-US" sz="10942">
                <a:solidFill>
                  <a:srgbClr val="5B5B5B"/>
                </a:solidFill>
                <a:latin typeface="Montserrat"/>
                <a:ea typeface="Montserrat"/>
                <a:cs typeface="Montserrat"/>
                <a:sym typeface="Montserrat"/>
              </a:rPr>
              <a:t>No financial conflicts of interest to disclose.</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4AFBBC0-A1A1-AC1D-6C41-5CD08B6D34B3}"/>
              </a:ext>
            </a:extLst>
          </p:cNvPr>
          <p:cNvPicPr>
            <a:picLocks noChangeAspect="1"/>
          </p:cNvPicPr>
          <p:nvPr/>
        </p:nvPicPr>
        <p:blipFill>
          <a:blip r:embed="rId2"/>
          <a:stretch>
            <a:fillRect/>
          </a:stretch>
        </p:blipFill>
        <p:spPr>
          <a:xfrm>
            <a:off x="282349" y="2483708"/>
            <a:ext cx="17723303" cy="5319584"/>
          </a:xfrm>
          <a:prstGeom prst="rect">
            <a:avLst/>
          </a:prstGeom>
        </p:spPr>
      </p:pic>
      <p:sp>
        <p:nvSpPr>
          <p:cNvPr id="2" name="TextBox 1">
            <a:extLst>
              <a:ext uri="{FF2B5EF4-FFF2-40B4-BE49-F238E27FC236}">
                <a16:creationId xmlns:a16="http://schemas.microsoft.com/office/drawing/2014/main" id="{A1DAFE87-7B31-3922-3E23-35E5C71ADFDB}"/>
              </a:ext>
            </a:extLst>
          </p:cNvPr>
          <p:cNvSpPr txBox="1"/>
          <p:nvPr/>
        </p:nvSpPr>
        <p:spPr>
          <a:xfrm>
            <a:off x="425599" y="1037969"/>
            <a:ext cx="17436803" cy="646331"/>
          </a:xfrm>
          <a:prstGeom prst="rect">
            <a:avLst/>
          </a:prstGeom>
          <a:noFill/>
        </p:spPr>
        <p:txBody>
          <a:bodyPr wrap="square" rtlCol="0">
            <a:spAutoFit/>
          </a:bodyPr>
          <a:lstStyle/>
          <a:p>
            <a:r>
              <a:rPr lang="en-US" sz="3600" b="1" dirty="0">
                <a:latin typeface="Calibri" panose="020F0502020204030204" pitchFamily="34" charset="0"/>
                <a:cs typeface="Calibri" panose="020F0502020204030204" pitchFamily="34" charset="0"/>
              </a:rPr>
              <a:t>Generative Co-Design Framework for Healthcare Innovation</a:t>
            </a:r>
          </a:p>
        </p:txBody>
      </p:sp>
      <p:sp>
        <p:nvSpPr>
          <p:cNvPr id="3" name="TextBox 2">
            <a:extLst>
              <a:ext uri="{FF2B5EF4-FFF2-40B4-BE49-F238E27FC236}">
                <a16:creationId xmlns:a16="http://schemas.microsoft.com/office/drawing/2014/main" id="{A46CCDB1-532A-3078-2A44-3A218165E908}"/>
              </a:ext>
            </a:extLst>
          </p:cNvPr>
          <p:cNvSpPr txBox="1"/>
          <p:nvPr/>
        </p:nvSpPr>
        <p:spPr>
          <a:xfrm>
            <a:off x="1834979" y="1983260"/>
            <a:ext cx="4870621" cy="6360640"/>
          </a:xfrm>
          <a:prstGeom prst="rect">
            <a:avLst/>
          </a:prstGeom>
          <a:noFill/>
          <a:ln w="76200">
            <a:solidFill>
              <a:srgbClr val="FF0000"/>
            </a:solidFill>
          </a:ln>
        </p:spPr>
        <p:txBody>
          <a:bodyPr wrap="square" rtlCol="0">
            <a:spAutoFit/>
          </a:bodyPr>
          <a:lstStyle/>
          <a:p>
            <a:endParaRPr lang="en-US" sz="2700" dirty="0"/>
          </a:p>
        </p:txBody>
      </p:sp>
    </p:spTree>
    <p:extLst>
      <p:ext uri="{BB962C8B-B14F-4D97-AF65-F5344CB8AC3E}">
        <p14:creationId xmlns:p14="http://schemas.microsoft.com/office/powerpoint/2010/main" val="19336778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Group 43">
            <a:extLst>
              <a:ext uri="{FF2B5EF4-FFF2-40B4-BE49-F238E27FC236}">
                <a16:creationId xmlns:a16="http://schemas.microsoft.com/office/drawing/2014/main" id="{89C5820C-B56C-F100-5FF2-9807A0EBDDE6}"/>
              </a:ext>
            </a:extLst>
          </p:cNvPr>
          <p:cNvGrpSpPr/>
          <p:nvPr/>
        </p:nvGrpSpPr>
        <p:grpSpPr>
          <a:xfrm>
            <a:off x="12190009" y="512464"/>
            <a:ext cx="5945594" cy="4134292"/>
            <a:chOff x="11227145" y="122642"/>
            <a:chExt cx="5945593" cy="4134291"/>
          </a:xfrm>
        </p:grpSpPr>
        <p:sp>
          <p:nvSpPr>
            <p:cNvPr id="20" name="Oval Callout 19">
              <a:extLst>
                <a:ext uri="{FF2B5EF4-FFF2-40B4-BE49-F238E27FC236}">
                  <a16:creationId xmlns:a16="http://schemas.microsoft.com/office/drawing/2014/main" id="{49C46E3E-E5D0-505B-4DE5-9E3822130573}"/>
                </a:ext>
              </a:extLst>
            </p:cNvPr>
            <p:cNvSpPr/>
            <p:nvPr/>
          </p:nvSpPr>
          <p:spPr>
            <a:xfrm flipH="1">
              <a:off x="11227145" y="122642"/>
              <a:ext cx="5945593" cy="4134291"/>
            </a:xfrm>
            <a:prstGeom prst="wedgeEllipseCallou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solidFill>
                  <a:schemeClr val="tx1"/>
                </a:solidFill>
              </a:endParaRPr>
            </a:p>
          </p:txBody>
        </p:sp>
        <p:sp>
          <p:nvSpPr>
            <p:cNvPr id="21" name="TextBox 20">
              <a:extLst>
                <a:ext uri="{FF2B5EF4-FFF2-40B4-BE49-F238E27FC236}">
                  <a16:creationId xmlns:a16="http://schemas.microsoft.com/office/drawing/2014/main" id="{D712DF01-0C67-4A53-86E2-591D0CE103D9}"/>
                </a:ext>
              </a:extLst>
            </p:cNvPr>
            <p:cNvSpPr txBox="1"/>
            <p:nvPr/>
          </p:nvSpPr>
          <p:spPr>
            <a:xfrm>
              <a:off x="11692625" y="1181101"/>
              <a:ext cx="5071375" cy="2016578"/>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a:spAutoFit/>
            </a:bodyPr>
            <a:lstStyle/>
            <a:p>
              <a:pPr>
                <a:spcAft>
                  <a:spcPts val="1200"/>
                </a:spcAft>
              </a:pPr>
              <a:r>
                <a:rPr lang="en-US" sz="2501" dirty="0">
                  <a:solidFill>
                    <a:schemeClr val="tx1"/>
                  </a:solidFill>
                  <a:latin typeface="Montserrat" pitchFamily="2" charset="77"/>
                </a:rPr>
                <a:t>I guess cancer is it's never out of your mind. I think you can never go back to being the carefree person that you were. (BCS, 39) </a:t>
              </a:r>
            </a:p>
          </p:txBody>
        </p:sp>
      </p:grpSp>
      <p:grpSp>
        <p:nvGrpSpPr>
          <p:cNvPr id="43" name="Group 42">
            <a:extLst>
              <a:ext uri="{FF2B5EF4-FFF2-40B4-BE49-F238E27FC236}">
                <a16:creationId xmlns:a16="http://schemas.microsoft.com/office/drawing/2014/main" id="{D4549F87-A442-FE21-C2F1-2A623ABF7F1B}"/>
              </a:ext>
            </a:extLst>
          </p:cNvPr>
          <p:cNvGrpSpPr/>
          <p:nvPr/>
        </p:nvGrpSpPr>
        <p:grpSpPr>
          <a:xfrm>
            <a:off x="6441131" y="155638"/>
            <a:ext cx="5392587" cy="3540063"/>
            <a:chOff x="5332631" y="288193"/>
            <a:chExt cx="5392587" cy="3540063"/>
          </a:xfrm>
        </p:grpSpPr>
        <p:sp>
          <p:nvSpPr>
            <p:cNvPr id="22" name="Oval Callout 21">
              <a:extLst>
                <a:ext uri="{FF2B5EF4-FFF2-40B4-BE49-F238E27FC236}">
                  <a16:creationId xmlns:a16="http://schemas.microsoft.com/office/drawing/2014/main" id="{A18D58AB-C2DE-D4AF-F47A-35B940237BF6}"/>
                </a:ext>
              </a:extLst>
            </p:cNvPr>
            <p:cNvSpPr/>
            <p:nvPr/>
          </p:nvSpPr>
          <p:spPr>
            <a:xfrm flipH="1">
              <a:off x="5332631" y="288193"/>
              <a:ext cx="5392587" cy="3540063"/>
            </a:xfrm>
            <a:prstGeom prst="wedgeEllipseCallou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solidFill>
                  <a:schemeClr val="tx1"/>
                </a:solidFill>
              </a:endParaRPr>
            </a:p>
          </p:txBody>
        </p:sp>
        <p:sp>
          <p:nvSpPr>
            <p:cNvPr id="14" name="TextBox 13">
              <a:extLst>
                <a:ext uri="{FF2B5EF4-FFF2-40B4-BE49-F238E27FC236}">
                  <a16:creationId xmlns:a16="http://schemas.microsoft.com/office/drawing/2014/main" id="{DCB4C0B4-A86F-87A2-C2AD-89B80EA035A7}"/>
                </a:ext>
              </a:extLst>
            </p:cNvPr>
            <p:cNvSpPr txBox="1"/>
            <p:nvPr/>
          </p:nvSpPr>
          <p:spPr>
            <a:xfrm>
              <a:off x="6096001" y="876301"/>
              <a:ext cx="3796791" cy="2401427"/>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a:spAutoFit/>
            </a:bodyPr>
            <a:lstStyle/>
            <a:p>
              <a:r>
                <a:rPr lang="en-US" sz="2501" dirty="0">
                  <a:solidFill>
                    <a:schemeClr val="tx1"/>
                  </a:solidFill>
                  <a:latin typeface="Montserrat" panose="00000500000000000000" pitchFamily="2" charset="0"/>
                </a:rPr>
                <a:t>I went almost silent in terms of not even talking about it because my wife was trying to brave it out (FCG, 47, Male)</a:t>
              </a:r>
            </a:p>
          </p:txBody>
        </p:sp>
      </p:grpSp>
      <p:grpSp>
        <p:nvGrpSpPr>
          <p:cNvPr id="45" name="Group 44">
            <a:extLst>
              <a:ext uri="{FF2B5EF4-FFF2-40B4-BE49-F238E27FC236}">
                <a16:creationId xmlns:a16="http://schemas.microsoft.com/office/drawing/2014/main" id="{25979CE2-1805-5AF7-0ADF-3E8394B4D9F4}"/>
              </a:ext>
            </a:extLst>
          </p:cNvPr>
          <p:cNvGrpSpPr/>
          <p:nvPr/>
        </p:nvGrpSpPr>
        <p:grpSpPr>
          <a:xfrm>
            <a:off x="8859064" y="4193829"/>
            <a:ext cx="3890000" cy="2466791"/>
            <a:chOff x="9064001" y="3895909"/>
            <a:chExt cx="3889999" cy="2466791"/>
          </a:xfrm>
        </p:grpSpPr>
        <p:sp>
          <p:nvSpPr>
            <p:cNvPr id="29" name="Oval Callout 28">
              <a:extLst>
                <a:ext uri="{FF2B5EF4-FFF2-40B4-BE49-F238E27FC236}">
                  <a16:creationId xmlns:a16="http://schemas.microsoft.com/office/drawing/2014/main" id="{8907AE95-4AC9-20F9-EEC7-3B599FA8E495}"/>
                </a:ext>
              </a:extLst>
            </p:cNvPr>
            <p:cNvSpPr/>
            <p:nvPr/>
          </p:nvSpPr>
          <p:spPr>
            <a:xfrm>
              <a:off x="9064001" y="3895909"/>
              <a:ext cx="3889999" cy="2466791"/>
            </a:xfrm>
            <a:prstGeom prst="wedgeEllipseCallou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solidFill>
                  <a:schemeClr val="tx1"/>
                </a:solidFill>
              </a:endParaRPr>
            </a:p>
          </p:txBody>
        </p:sp>
        <p:sp>
          <p:nvSpPr>
            <p:cNvPr id="30" name="TextBox 29">
              <a:extLst>
                <a:ext uri="{FF2B5EF4-FFF2-40B4-BE49-F238E27FC236}">
                  <a16:creationId xmlns:a16="http://schemas.microsoft.com/office/drawing/2014/main" id="{5F6FC866-24B8-6C56-AB98-20127B365E47}"/>
                </a:ext>
              </a:extLst>
            </p:cNvPr>
            <p:cNvSpPr txBox="1"/>
            <p:nvPr/>
          </p:nvSpPr>
          <p:spPr>
            <a:xfrm>
              <a:off x="9691898" y="4348836"/>
              <a:ext cx="2687326" cy="1631729"/>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en-US" sz="2501" dirty="0">
                  <a:solidFill>
                    <a:schemeClr val="tx1"/>
                  </a:solidFill>
                  <a:latin typeface="Montserrat" panose="00000500000000000000" pitchFamily="2" charset="0"/>
                </a:rPr>
                <a:t>You feel emptiness, loneliness (BCS, 52)  </a:t>
              </a:r>
            </a:p>
          </p:txBody>
        </p:sp>
      </p:grpSp>
      <p:grpSp>
        <p:nvGrpSpPr>
          <p:cNvPr id="47" name="Group 46">
            <a:extLst>
              <a:ext uri="{FF2B5EF4-FFF2-40B4-BE49-F238E27FC236}">
                <a16:creationId xmlns:a16="http://schemas.microsoft.com/office/drawing/2014/main" id="{436347DB-7721-8725-1155-1C9486E54C96}"/>
              </a:ext>
            </a:extLst>
          </p:cNvPr>
          <p:cNvGrpSpPr/>
          <p:nvPr/>
        </p:nvGrpSpPr>
        <p:grpSpPr>
          <a:xfrm>
            <a:off x="5183231" y="6134101"/>
            <a:ext cx="4806470" cy="3331306"/>
            <a:chOff x="5183230" y="6134100"/>
            <a:chExt cx="4806469" cy="3331307"/>
          </a:xfrm>
        </p:grpSpPr>
        <p:sp>
          <p:nvSpPr>
            <p:cNvPr id="34" name="Oval Callout 33">
              <a:extLst>
                <a:ext uri="{FF2B5EF4-FFF2-40B4-BE49-F238E27FC236}">
                  <a16:creationId xmlns:a16="http://schemas.microsoft.com/office/drawing/2014/main" id="{E799B259-AC2B-14A0-B37B-D7F2EB054557}"/>
                </a:ext>
              </a:extLst>
            </p:cNvPr>
            <p:cNvSpPr/>
            <p:nvPr/>
          </p:nvSpPr>
          <p:spPr>
            <a:xfrm flipH="1">
              <a:off x="5183230" y="6134100"/>
              <a:ext cx="4806469" cy="3331307"/>
            </a:xfrm>
            <a:prstGeom prst="wedgeEllipseCallou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solidFill>
                  <a:schemeClr val="tx1"/>
                </a:solidFill>
              </a:endParaRPr>
            </a:p>
          </p:txBody>
        </p:sp>
        <p:sp>
          <p:nvSpPr>
            <p:cNvPr id="35" name="TextBox 34">
              <a:extLst>
                <a:ext uri="{FF2B5EF4-FFF2-40B4-BE49-F238E27FC236}">
                  <a16:creationId xmlns:a16="http://schemas.microsoft.com/office/drawing/2014/main" id="{B469987F-7122-D162-3040-6EF084F10A56}"/>
                </a:ext>
              </a:extLst>
            </p:cNvPr>
            <p:cNvSpPr txBox="1"/>
            <p:nvPr/>
          </p:nvSpPr>
          <p:spPr>
            <a:xfrm>
              <a:off x="5974468" y="6791786"/>
              <a:ext cx="3461058" cy="2016578"/>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a:spAutoFit/>
            </a:bodyPr>
            <a:lstStyle/>
            <a:p>
              <a:r>
                <a:rPr lang="en-US" sz="2501" dirty="0">
                  <a:solidFill>
                    <a:schemeClr val="tx1"/>
                  </a:solidFill>
                  <a:latin typeface="Montserrat" panose="00000500000000000000" pitchFamily="2" charset="0"/>
                </a:rPr>
                <a:t>It’s a chain reaction of going home, not having friends, and feeling lonely (FCG, 22, Female)</a:t>
              </a:r>
            </a:p>
          </p:txBody>
        </p:sp>
      </p:grpSp>
      <p:grpSp>
        <p:nvGrpSpPr>
          <p:cNvPr id="48" name="Group 47">
            <a:extLst>
              <a:ext uri="{FF2B5EF4-FFF2-40B4-BE49-F238E27FC236}">
                <a16:creationId xmlns:a16="http://schemas.microsoft.com/office/drawing/2014/main" id="{35321C8A-4FF7-DAB5-7DDB-3B5D40702509}"/>
              </a:ext>
            </a:extLst>
          </p:cNvPr>
          <p:cNvGrpSpPr/>
          <p:nvPr/>
        </p:nvGrpSpPr>
        <p:grpSpPr>
          <a:xfrm>
            <a:off x="11887200" y="5253726"/>
            <a:ext cx="6248400" cy="4420048"/>
            <a:chOff x="11887200" y="5253724"/>
            <a:chExt cx="6248400" cy="4420047"/>
          </a:xfrm>
        </p:grpSpPr>
        <p:sp>
          <p:nvSpPr>
            <p:cNvPr id="38" name="Oval Callout 37">
              <a:extLst>
                <a:ext uri="{FF2B5EF4-FFF2-40B4-BE49-F238E27FC236}">
                  <a16:creationId xmlns:a16="http://schemas.microsoft.com/office/drawing/2014/main" id="{1E26B295-BE41-C70B-C952-B1EC69879532}"/>
                </a:ext>
              </a:extLst>
            </p:cNvPr>
            <p:cNvSpPr/>
            <p:nvPr/>
          </p:nvSpPr>
          <p:spPr>
            <a:xfrm flipH="1">
              <a:off x="11887200" y="5253724"/>
              <a:ext cx="6248400" cy="4420047"/>
            </a:xfrm>
            <a:prstGeom prst="wedgeEllipseCallou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solidFill>
                  <a:schemeClr val="tx1"/>
                </a:solidFill>
              </a:endParaRPr>
            </a:p>
          </p:txBody>
        </p:sp>
        <p:sp>
          <p:nvSpPr>
            <p:cNvPr id="39" name="TextBox 38">
              <a:extLst>
                <a:ext uri="{FF2B5EF4-FFF2-40B4-BE49-F238E27FC236}">
                  <a16:creationId xmlns:a16="http://schemas.microsoft.com/office/drawing/2014/main" id="{C3140345-15A5-1B9F-A09F-11601780FBFE}"/>
                </a:ext>
              </a:extLst>
            </p:cNvPr>
            <p:cNvSpPr txBox="1"/>
            <p:nvPr/>
          </p:nvSpPr>
          <p:spPr>
            <a:xfrm>
              <a:off x="12838134" y="5878698"/>
              <a:ext cx="4374270" cy="3171125"/>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a:spAutoFit/>
            </a:bodyPr>
            <a:lstStyle/>
            <a:p>
              <a:pPr>
                <a:spcAft>
                  <a:spcPts val="1200"/>
                </a:spcAft>
              </a:pPr>
              <a:r>
                <a:rPr lang="en-US" sz="2501" dirty="0">
                  <a:solidFill>
                    <a:schemeClr val="tx1"/>
                  </a:solidFill>
                  <a:latin typeface="Montserrat" panose="00000500000000000000" pitchFamily="2" charset="0"/>
                </a:rPr>
                <a:t>I remember my mom reading [diet recommendations] and was, like, oh, I don't even eat half these things…this is very American food. This is not the foods that we eat  (FCG, 22, Female)</a:t>
              </a:r>
              <a:endParaRPr lang="en-US" sz="2501" dirty="0">
                <a:solidFill>
                  <a:schemeClr val="tx1"/>
                </a:solidFill>
                <a:latin typeface="Montserrat" pitchFamily="2" charset="77"/>
              </a:endParaRPr>
            </a:p>
          </p:txBody>
        </p:sp>
      </p:grpSp>
      <p:grpSp>
        <p:nvGrpSpPr>
          <p:cNvPr id="53" name="Group 52">
            <a:extLst>
              <a:ext uri="{FF2B5EF4-FFF2-40B4-BE49-F238E27FC236}">
                <a16:creationId xmlns:a16="http://schemas.microsoft.com/office/drawing/2014/main" id="{F25499EE-4D02-9507-78C6-B0E504A94BFE}"/>
              </a:ext>
            </a:extLst>
          </p:cNvPr>
          <p:cNvGrpSpPr/>
          <p:nvPr/>
        </p:nvGrpSpPr>
        <p:grpSpPr>
          <a:xfrm>
            <a:off x="2" y="5143500"/>
            <a:ext cx="5332631" cy="3294542"/>
            <a:chOff x="0" y="5143500"/>
            <a:chExt cx="5332631" cy="3294541"/>
          </a:xfrm>
        </p:grpSpPr>
        <p:sp>
          <p:nvSpPr>
            <p:cNvPr id="19" name="Oval Callout 18">
              <a:extLst>
                <a:ext uri="{FF2B5EF4-FFF2-40B4-BE49-F238E27FC236}">
                  <a16:creationId xmlns:a16="http://schemas.microsoft.com/office/drawing/2014/main" id="{7493D535-F63B-13AB-758F-32F20D37AEDD}"/>
                </a:ext>
              </a:extLst>
            </p:cNvPr>
            <p:cNvSpPr/>
            <p:nvPr/>
          </p:nvSpPr>
          <p:spPr>
            <a:xfrm>
              <a:off x="0" y="5143500"/>
              <a:ext cx="5332631" cy="3294541"/>
            </a:xfrm>
            <a:prstGeom prst="wedgeEllipseCallou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solidFill>
                  <a:schemeClr val="tx1"/>
                </a:solidFill>
              </a:endParaRPr>
            </a:p>
          </p:txBody>
        </p:sp>
        <p:sp>
          <p:nvSpPr>
            <p:cNvPr id="50" name="TextBox 49">
              <a:extLst>
                <a:ext uri="{FF2B5EF4-FFF2-40B4-BE49-F238E27FC236}">
                  <a16:creationId xmlns:a16="http://schemas.microsoft.com/office/drawing/2014/main" id="{469363FB-654E-32EF-7705-C7EEAF07365B}"/>
                </a:ext>
              </a:extLst>
            </p:cNvPr>
            <p:cNvSpPr txBox="1"/>
            <p:nvPr/>
          </p:nvSpPr>
          <p:spPr>
            <a:xfrm>
              <a:off x="903707" y="5878696"/>
              <a:ext cx="3804057" cy="1631729"/>
            </a:xfrm>
            <a:prstGeom prst="rect">
              <a:avLst/>
            </a:prstGeom>
            <a:noFill/>
          </p:spPr>
          <p:txBody>
            <a:bodyPr wrap="square">
              <a:spAutoFit/>
            </a:bodyPr>
            <a:lstStyle/>
            <a:p>
              <a:r>
                <a:rPr lang="en-US" sz="2501" dirty="0">
                  <a:solidFill>
                    <a:srgbClr val="000000"/>
                  </a:solidFill>
                  <a:latin typeface="Montserrat" panose="00000500000000000000" pitchFamily="2" charset="0"/>
                </a:rPr>
                <a:t>Promise, don’t tell your mom because then my mom will find out, (BCS, 50)</a:t>
              </a:r>
              <a:r>
                <a:rPr lang="en-US" sz="2501" dirty="0">
                  <a:solidFill>
                    <a:srgbClr val="000000"/>
                  </a:solidFill>
                  <a:latin typeface="Segoe UI" panose="020B0502040204020203" pitchFamily="34" charset="0"/>
                </a:rPr>
                <a:t> </a:t>
              </a:r>
              <a:endParaRPr lang="en-US" sz="2501" dirty="0"/>
            </a:p>
          </p:txBody>
        </p:sp>
      </p:grpSp>
      <p:grpSp>
        <p:nvGrpSpPr>
          <p:cNvPr id="52" name="Group 51">
            <a:extLst>
              <a:ext uri="{FF2B5EF4-FFF2-40B4-BE49-F238E27FC236}">
                <a16:creationId xmlns:a16="http://schemas.microsoft.com/office/drawing/2014/main" id="{D81EE3D6-11FD-60DF-D223-3964FC08195F}"/>
              </a:ext>
            </a:extLst>
          </p:cNvPr>
          <p:cNvGrpSpPr/>
          <p:nvPr/>
        </p:nvGrpSpPr>
        <p:grpSpPr>
          <a:xfrm>
            <a:off x="561140" y="594346"/>
            <a:ext cx="5701847" cy="3990451"/>
            <a:chOff x="561138" y="594345"/>
            <a:chExt cx="5701847" cy="3990452"/>
          </a:xfrm>
        </p:grpSpPr>
        <p:sp>
          <p:nvSpPr>
            <p:cNvPr id="16" name="Oval Callout 15">
              <a:extLst>
                <a:ext uri="{FF2B5EF4-FFF2-40B4-BE49-F238E27FC236}">
                  <a16:creationId xmlns:a16="http://schemas.microsoft.com/office/drawing/2014/main" id="{FE681CEA-15B1-724F-E41B-7C50A0B53240}"/>
                </a:ext>
              </a:extLst>
            </p:cNvPr>
            <p:cNvSpPr/>
            <p:nvPr/>
          </p:nvSpPr>
          <p:spPr>
            <a:xfrm>
              <a:off x="561138" y="594345"/>
              <a:ext cx="5701847" cy="3990452"/>
            </a:xfrm>
            <a:prstGeom prst="wedgeEllipseCallou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solidFill>
                  <a:schemeClr val="tx1"/>
                </a:solidFill>
              </a:endParaRPr>
            </a:p>
          </p:txBody>
        </p:sp>
        <p:sp>
          <p:nvSpPr>
            <p:cNvPr id="51" name="TextBox 50">
              <a:extLst>
                <a:ext uri="{FF2B5EF4-FFF2-40B4-BE49-F238E27FC236}">
                  <a16:creationId xmlns:a16="http://schemas.microsoft.com/office/drawing/2014/main" id="{14B64AD2-704A-C367-1FE9-09AD4D92D47A}"/>
                </a:ext>
              </a:extLst>
            </p:cNvPr>
            <p:cNvSpPr txBox="1"/>
            <p:nvPr/>
          </p:nvSpPr>
          <p:spPr>
            <a:xfrm>
              <a:off x="1555907" y="1205330"/>
              <a:ext cx="3881526" cy="2786276"/>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a:spAutoFit/>
            </a:bodyPr>
            <a:lstStyle/>
            <a:p>
              <a:r>
                <a:rPr lang="en-US" sz="2501" dirty="0">
                  <a:solidFill>
                    <a:schemeClr val="tx1"/>
                  </a:solidFill>
                  <a:latin typeface="Segoe UI" panose="020B0502040204020203" pitchFamily="34" charset="0"/>
                </a:rPr>
                <a:t> </a:t>
              </a:r>
              <a:r>
                <a:rPr lang="en-US" sz="2501" dirty="0">
                  <a:solidFill>
                    <a:schemeClr val="tx1"/>
                  </a:solidFill>
                  <a:latin typeface="Montserrat" panose="00000500000000000000" pitchFamily="2" charset="0"/>
                </a:rPr>
                <a:t>I mean, I was terrified, actually… No one's going to come in with a cape and save the day.  Like, this is real life.  I could really die (BCS, 51) </a:t>
              </a:r>
            </a:p>
          </p:txBody>
        </p:sp>
      </p:grpSp>
    </p:spTree>
    <p:extLst>
      <p:ext uri="{BB962C8B-B14F-4D97-AF65-F5344CB8AC3E}">
        <p14:creationId xmlns:p14="http://schemas.microsoft.com/office/powerpoint/2010/main" val="3394426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127DFF-A2FF-F92F-970A-5CF6D21E6A6F}"/>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9B3F157D-8488-8C8C-39D6-AF11AEB4BCC9}"/>
              </a:ext>
            </a:extLst>
          </p:cNvPr>
          <p:cNvPicPr>
            <a:picLocks noChangeAspect="1"/>
          </p:cNvPicPr>
          <p:nvPr/>
        </p:nvPicPr>
        <p:blipFill>
          <a:blip r:embed="rId2"/>
          <a:stretch>
            <a:fillRect/>
          </a:stretch>
        </p:blipFill>
        <p:spPr>
          <a:xfrm>
            <a:off x="282349" y="2483708"/>
            <a:ext cx="17723303" cy="5319584"/>
          </a:xfrm>
          <a:prstGeom prst="rect">
            <a:avLst/>
          </a:prstGeom>
        </p:spPr>
      </p:pic>
      <p:sp>
        <p:nvSpPr>
          <p:cNvPr id="2" name="TextBox 1">
            <a:extLst>
              <a:ext uri="{FF2B5EF4-FFF2-40B4-BE49-F238E27FC236}">
                <a16:creationId xmlns:a16="http://schemas.microsoft.com/office/drawing/2014/main" id="{69340FEA-73AA-C7DC-2538-53B0B24BFF64}"/>
              </a:ext>
            </a:extLst>
          </p:cNvPr>
          <p:cNvSpPr txBox="1"/>
          <p:nvPr/>
        </p:nvSpPr>
        <p:spPr>
          <a:xfrm>
            <a:off x="425599" y="1037969"/>
            <a:ext cx="17436803" cy="646331"/>
          </a:xfrm>
          <a:prstGeom prst="rect">
            <a:avLst/>
          </a:prstGeom>
          <a:noFill/>
        </p:spPr>
        <p:txBody>
          <a:bodyPr wrap="square" rtlCol="0">
            <a:spAutoFit/>
          </a:bodyPr>
          <a:lstStyle/>
          <a:p>
            <a:r>
              <a:rPr lang="en-US" sz="3600" b="1" dirty="0">
                <a:latin typeface="Calibri" panose="020F0502020204030204" pitchFamily="34" charset="0"/>
                <a:cs typeface="Calibri" panose="020F0502020204030204" pitchFamily="34" charset="0"/>
              </a:rPr>
              <a:t>Generative Co-Design Framework for Healthcare Innovation</a:t>
            </a:r>
          </a:p>
        </p:txBody>
      </p:sp>
      <p:sp>
        <p:nvSpPr>
          <p:cNvPr id="3" name="TextBox 2">
            <a:extLst>
              <a:ext uri="{FF2B5EF4-FFF2-40B4-BE49-F238E27FC236}">
                <a16:creationId xmlns:a16="http://schemas.microsoft.com/office/drawing/2014/main" id="{5D2BDC56-8DB9-5A3E-0EC6-9D40A88EAEB3}"/>
              </a:ext>
            </a:extLst>
          </p:cNvPr>
          <p:cNvSpPr txBox="1"/>
          <p:nvPr/>
        </p:nvSpPr>
        <p:spPr>
          <a:xfrm>
            <a:off x="6477000" y="2095500"/>
            <a:ext cx="11506200" cy="6324600"/>
          </a:xfrm>
          <a:prstGeom prst="rect">
            <a:avLst/>
          </a:prstGeom>
          <a:noFill/>
          <a:ln w="76200">
            <a:solidFill>
              <a:srgbClr val="FF0000"/>
            </a:solidFill>
          </a:ln>
        </p:spPr>
        <p:txBody>
          <a:bodyPr wrap="square" rtlCol="0">
            <a:spAutoFit/>
          </a:bodyPr>
          <a:lstStyle/>
          <a:p>
            <a:endParaRPr lang="en-US" sz="2700" dirty="0"/>
          </a:p>
        </p:txBody>
      </p:sp>
    </p:spTree>
    <p:extLst>
      <p:ext uri="{BB962C8B-B14F-4D97-AF65-F5344CB8AC3E}">
        <p14:creationId xmlns:p14="http://schemas.microsoft.com/office/powerpoint/2010/main" val="20266045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F1E0ACA-56AF-2ED7-342B-941BE3607EE0}"/>
              </a:ext>
            </a:extLst>
          </p:cNvPr>
          <p:cNvSpPr>
            <a:spLocks noGrp="1"/>
          </p:cNvSpPr>
          <p:nvPr>
            <p:ph idx="1"/>
          </p:nvPr>
        </p:nvSpPr>
        <p:spPr>
          <a:xfrm>
            <a:off x="908222" y="2428103"/>
            <a:ext cx="16122479" cy="5763397"/>
          </a:xfrm>
        </p:spPr>
        <p:txBody>
          <a:bodyPr>
            <a:normAutofit/>
          </a:bodyPr>
          <a:lstStyle/>
          <a:p>
            <a:pPr marL="1200150" lvl="1" indent="-742950">
              <a:lnSpc>
                <a:spcPct val="150000"/>
              </a:lnSpc>
              <a:buFont typeface="+mj-lt"/>
              <a:buAutoNum type="arabicPeriod"/>
            </a:pPr>
            <a:r>
              <a:rPr lang="en-US" sz="4200" dirty="0">
                <a:latin typeface="Montserrat" pitchFamily="2" charset="77"/>
              </a:rPr>
              <a:t>Co-design process to adapt web-SUCCEED to SAFAD</a:t>
            </a:r>
          </a:p>
          <a:p>
            <a:pPr marL="1200150" lvl="1" indent="-742950">
              <a:lnSpc>
                <a:spcPct val="150000"/>
              </a:lnSpc>
              <a:buFont typeface="+mj-lt"/>
              <a:buAutoNum type="arabicPeriod"/>
            </a:pPr>
            <a:r>
              <a:rPr lang="en-US" sz="4200" dirty="0">
                <a:latin typeface="Montserrat" pitchFamily="2" charset="77"/>
              </a:rPr>
              <a:t>Web-SUCCEED: ongoing RCT</a:t>
            </a:r>
          </a:p>
          <a:p>
            <a:pPr marL="1200150" lvl="1" indent="-742950">
              <a:lnSpc>
                <a:spcPct val="150000"/>
              </a:lnSpc>
              <a:buFont typeface="+mj-lt"/>
              <a:buAutoNum type="arabicPeriod"/>
            </a:pPr>
            <a:r>
              <a:rPr lang="en-US" sz="4200" dirty="0">
                <a:latin typeface="Montserrat" pitchFamily="2" charset="77"/>
              </a:rPr>
              <a:t>Secondary analyses from mixed methods SAFAD data </a:t>
            </a:r>
          </a:p>
          <a:p>
            <a:pPr marL="1200150" lvl="1" indent="-742950">
              <a:lnSpc>
                <a:spcPct val="150000"/>
              </a:lnSpc>
              <a:buFont typeface="+mj-lt"/>
              <a:buAutoNum type="arabicPeriod"/>
            </a:pPr>
            <a:r>
              <a:rPr lang="en-US" sz="4200" dirty="0">
                <a:latin typeface="Montserrat" pitchFamily="2" charset="77"/>
              </a:rPr>
              <a:t>Secondary data analyses with large national dataset of high need, high risk Veterans and caregivers</a:t>
            </a:r>
          </a:p>
        </p:txBody>
      </p:sp>
      <p:sp>
        <p:nvSpPr>
          <p:cNvPr id="4" name="Freeform 6">
            <a:extLst>
              <a:ext uri="{FF2B5EF4-FFF2-40B4-BE49-F238E27FC236}">
                <a16:creationId xmlns:a16="http://schemas.microsoft.com/office/drawing/2014/main" id="{3E0956C8-42E9-F6DE-4AC3-CC7B3FBC01EE}"/>
              </a:ext>
            </a:extLst>
          </p:cNvPr>
          <p:cNvSpPr/>
          <p:nvPr/>
        </p:nvSpPr>
        <p:spPr>
          <a:xfrm>
            <a:off x="1" y="-86916"/>
            <a:ext cx="18287996" cy="1628775"/>
          </a:xfrm>
          <a:custGeom>
            <a:avLst/>
            <a:gdLst/>
            <a:ahLst/>
            <a:cxnLst/>
            <a:rect l="l" t="t" r="r" b="b"/>
            <a:pathLst>
              <a:path w="4816592" h="428978">
                <a:moveTo>
                  <a:pt x="0" y="0"/>
                </a:moveTo>
                <a:lnTo>
                  <a:pt x="4816592" y="0"/>
                </a:lnTo>
                <a:lnTo>
                  <a:pt x="4816592" y="428978"/>
                </a:lnTo>
                <a:lnTo>
                  <a:pt x="0" y="428978"/>
                </a:lnTo>
                <a:close/>
              </a:path>
            </a:pathLst>
          </a:custGeom>
          <a:solidFill>
            <a:srgbClr val="8E1F20"/>
          </a:solidFill>
        </p:spPr>
        <p:txBody>
          <a:bodyPr/>
          <a:lstStyle/>
          <a:p>
            <a:endParaRPr lang="en-US"/>
          </a:p>
        </p:txBody>
      </p:sp>
      <p:sp>
        <p:nvSpPr>
          <p:cNvPr id="2" name="Title 1">
            <a:extLst>
              <a:ext uri="{FF2B5EF4-FFF2-40B4-BE49-F238E27FC236}">
                <a16:creationId xmlns:a16="http://schemas.microsoft.com/office/drawing/2014/main" id="{0FE388C8-2DB2-6C01-7A87-9F7814A8FEEB}"/>
              </a:ext>
            </a:extLst>
          </p:cNvPr>
          <p:cNvSpPr>
            <a:spLocks noGrp="1"/>
          </p:cNvSpPr>
          <p:nvPr>
            <p:ph type="title"/>
          </p:nvPr>
        </p:nvSpPr>
        <p:spPr>
          <a:xfrm>
            <a:off x="441753" y="-86916"/>
            <a:ext cx="15773400" cy="1988345"/>
          </a:xfrm>
        </p:spPr>
        <p:txBody>
          <a:bodyPr/>
          <a:lstStyle/>
          <a:p>
            <a:pPr algn="ctr"/>
            <a:r>
              <a:rPr lang="en-US" dirty="0">
                <a:solidFill>
                  <a:schemeClr val="bg1"/>
                </a:solidFill>
              </a:rPr>
              <a:t>Opportunities for Collaboration</a:t>
            </a:r>
          </a:p>
        </p:txBody>
      </p:sp>
    </p:spTree>
    <p:extLst>
      <p:ext uri="{BB962C8B-B14F-4D97-AF65-F5344CB8AC3E}">
        <p14:creationId xmlns:p14="http://schemas.microsoft.com/office/powerpoint/2010/main" val="4378461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960C22"/>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8447136" y="464360"/>
            <a:ext cx="13003036" cy="9349828"/>
            <a:chOff x="0" y="0"/>
            <a:chExt cx="4249358" cy="3055499"/>
          </a:xfrm>
        </p:grpSpPr>
        <p:sp>
          <p:nvSpPr>
            <p:cNvPr id="3" name="Freeform 3"/>
            <p:cNvSpPr/>
            <p:nvPr/>
          </p:nvSpPr>
          <p:spPr>
            <a:xfrm>
              <a:off x="10160" y="16510"/>
              <a:ext cx="4226498" cy="3027559"/>
            </a:xfrm>
            <a:custGeom>
              <a:avLst/>
              <a:gdLst/>
              <a:ahLst/>
              <a:cxnLst/>
              <a:rect l="l" t="t" r="r" b="b"/>
              <a:pathLst>
                <a:path w="4226498" h="3027559">
                  <a:moveTo>
                    <a:pt x="4226498" y="3027559"/>
                  </a:moveTo>
                  <a:lnTo>
                    <a:pt x="0" y="3019939"/>
                  </a:lnTo>
                  <a:lnTo>
                    <a:pt x="0" y="1063264"/>
                  </a:lnTo>
                  <a:lnTo>
                    <a:pt x="17780" y="19050"/>
                  </a:lnTo>
                  <a:lnTo>
                    <a:pt x="2105537" y="0"/>
                  </a:lnTo>
                  <a:lnTo>
                    <a:pt x="4207448" y="5080"/>
                  </a:lnTo>
                  <a:close/>
                </a:path>
              </a:pathLst>
            </a:custGeom>
            <a:solidFill>
              <a:srgbClr val="C8102E"/>
            </a:solidFill>
          </p:spPr>
          <p:txBody>
            <a:bodyPr/>
            <a:lstStyle/>
            <a:p>
              <a:endParaRPr lang="en-US"/>
            </a:p>
          </p:txBody>
        </p:sp>
        <p:sp>
          <p:nvSpPr>
            <p:cNvPr id="4" name="Freeform 4"/>
            <p:cNvSpPr/>
            <p:nvPr/>
          </p:nvSpPr>
          <p:spPr>
            <a:xfrm>
              <a:off x="-3810" y="0"/>
              <a:ext cx="4255708" cy="3054229"/>
            </a:xfrm>
            <a:custGeom>
              <a:avLst/>
              <a:gdLst/>
              <a:ahLst/>
              <a:cxnLst/>
              <a:rect l="l" t="t" r="r" b="b"/>
              <a:pathLst>
                <a:path w="4255708" h="3054229">
                  <a:moveTo>
                    <a:pt x="4221418" y="21590"/>
                  </a:moveTo>
                  <a:cubicBezTo>
                    <a:pt x="4222688" y="34290"/>
                    <a:pt x="4222688" y="44450"/>
                    <a:pt x="4223958" y="54610"/>
                  </a:cubicBezTo>
                  <a:cubicBezTo>
                    <a:pt x="4226498" y="109649"/>
                    <a:pt x="4227768" y="175261"/>
                    <a:pt x="4230308" y="238530"/>
                  </a:cubicBezTo>
                  <a:cubicBezTo>
                    <a:pt x="4230308" y="329919"/>
                    <a:pt x="4243008" y="2131913"/>
                    <a:pt x="4249358" y="2223302"/>
                  </a:cubicBezTo>
                  <a:cubicBezTo>
                    <a:pt x="4255708" y="2361556"/>
                    <a:pt x="4251898" y="2502154"/>
                    <a:pt x="4251898" y="2640408"/>
                  </a:cubicBezTo>
                  <a:cubicBezTo>
                    <a:pt x="4251898" y="2762260"/>
                    <a:pt x="4253168" y="2874738"/>
                    <a:pt x="4254438" y="2993269"/>
                  </a:cubicBezTo>
                  <a:cubicBezTo>
                    <a:pt x="4254438" y="3014859"/>
                    <a:pt x="4254438" y="3028829"/>
                    <a:pt x="4254438" y="3052959"/>
                  </a:cubicBezTo>
                  <a:cubicBezTo>
                    <a:pt x="4231578" y="3052959"/>
                    <a:pt x="4211258" y="3054229"/>
                    <a:pt x="4182696" y="3052959"/>
                  </a:cubicBezTo>
                  <a:cubicBezTo>
                    <a:pt x="3969149" y="3047879"/>
                    <a:pt x="3752317" y="3054229"/>
                    <a:pt x="3538771" y="3049149"/>
                  </a:cubicBezTo>
                  <a:cubicBezTo>
                    <a:pt x="3410642" y="3045339"/>
                    <a:pt x="3285800" y="3047879"/>
                    <a:pt x="3157672" y="3045339"/>
                  </a:cubicBezTo>
                  <a:cubicBezTo>
                    <a:pt x="3098536" y="3044069"/>
                    <a:pt x="3039400" y="3042799"/>
                    <a:pt x="2980264" y="3041529"/>
                  </a:cubicBezTo>
                  <a:cubicBezTo>
                    <a:pt x="2944125" y="3041529"/>
                    <a:pt x="2911272" y="3042799"/>
                    <a:pt x="2875133" y="3042799"/>
                  </a:cubicBezTo>
                  <a:cubicBezTo>
                    <a:pt x="2783144" y="3041529"/>
                    <a:pt x="2530173" y="3042799"/>
                    <a:pt x="2438184" y="3041529"/>
                  </a:cubicBezTo>
                  <a:cubicBezTo>
                    <a:pt x="2372478" y="3040259"/>
                    <a:pt x="1058345" y="3049149"/>
                    <a:pt x="992638" y="3047879"/>
                  </a:cubicBezTo>
                  <a:cubicBezTo>
                    <a:pt x="976211" y="3047879"/>
                    <a:pt x="956499" y="3049149"/>
                    <a:pt x="940073" y="3049149"/>
                  </a:cubicBezTo>
                  <a:cubicBezTo>
                    <a:pt x="900649" y="3049149"/>
                    <a:pt x="864510" y="3050419"/>
                    <a:pt x="825086" y="3050419"/>
                  </a:cubicBezTo>
                  <a:cubicBezTo>
                    <a:pt x="726526" y="3050419"/>
                    <a:pt x="631251" y="3049149"/>
                    <a:pt x="532691" y="3047879"/>
                  </a:cubicBezTo>
                  <a:cubicBezTo>
                    <a:pt x="473555" y="3046609"/>
                    <a:pt x="414419" y="3045339"/>
                    <a:pt x="358569" y="3044069"/>
                  </a:cubicBezTo>
                  <a:cubicBezTo>
                    <a:pt x="253438" y="3042799"/>
                    <a:pt x="148307" y="3041529"/>
                    <a:pt x="48260" y="3041529"/>
                  </a:cubicBezTo>
                  <a:cubicBezTo>
                    <a:pt x="38100" y="3041529"/>
                    <a:pt x="29210" y="3041529"/>
                    <a:pt x="19050" y="3040259"/>
                  </a:cubicBezTo>
                  <a:cubicBezTo>
                    <a:pt x="10160" y="3038989"/>
                    <a:pt x="5080" y="3032639"/>
                    <a:pt x="7620" y="3023749"/>
                  </a:cubicBezTo>
                  <a:cubicBezTo>
                    <a:pt x="16510" y="2991903"/>
                    <a:pt x="12700" y="2933320"/>
                    <a:pt x="11430" y="2872395"/>
                  </a:cubicBezTo>
                  <a:cubicBezTo>
                    <a:pt x="10160" y="2748200"/>
                    <a:pt x="6350" y="2626348"/>
                    <a:pt x="7620" y="2502154"/>
                  </a:cubicBezTo>
                  <a:cubicBezTo>
                    <a:pt x="5080" y="2347496"/>
                    <a:pt x="0" y="433024"/>
                    <a:pt x="7620" y="276023"/>
                  </a:cubicBezTo>
                  <a:cubicBezTo>
                    <a:pt x="8890" y="245560"/>
                    <a:pt x="7620" y="212754"/>
                    <a:pt x="8890" y="182291"/>
                  </a:cubicBezTo>
                  <a:cubicBezTo>
                    <a:pt x="10160" y="133082"/>
                    <a:pt x="12700" y="79186"/>
                    <a:pt x="13970" y="44450"/>
                  </a:cubicBezTo>
                  <a:cubicBezTo>
                    <a:pt x="13970" y="41910"/>
                    <a:pt x="15240" y="39370"/>
                    <a:pt x="16510" y="38100"/>
                  </a:cubicBezTo>
                  <a:cubicBezTo>
                    <a:pt x="38100" y="35560"/>
                    <a:pt x="66174" y="30480"/>
                    <a:pt x="118740" y="29210"/>
                  </a:cubicBezTo>
                  <a:cubicBezTo>
                    <a:pt x="207444" y="25400"/>
                    <a:pt x="296147" y="22860"/>
                    <a:pt x="388137" y="20320"/>
                  </a:cubicBezTo>
                  <a:cubicBezTo>
                    <a:pt x="450558" y="17780"/>
                    <a:pt x="512979" y="16510"/>
                    <a:pt x="572115" y="13970"/>
                  </a:cubicBezTo>
                  <a:cubicBezTo>
                    <a:pt x="631251" y="11430"/>
                    <a:pt x="693673" y="8890"/>
                    <a:pt x="752809" y="8890"/>
                  </a:cubicBezTo>
                  <a:cubicBezTo>
                    <a:pt x="818515" y="7620"/>
                    <a:pt x="884222" y="10160"/>
                    <a:pt x="949929" y="8890"/>
                  </a:cubicBezTo>
                  <a:cubicBezTo>
                    <a:pt x="1032062" y="8890"/>
                    <a:pt x="2520317" y="6350"/>
                    <a:pt x="2602451" y="5080"/>
                  </a:cubicBezTo>
                  <a:cubicBezTo>
                    <a:pt x="2681299" y="3810"/>
                    <a:pt x="2760147" y="2540"/>
                    <a:pt x="2842280" y="2540"/>
                  </a:cubicBezTo>
                  <a:cubicBezTo>
                    <a:pt x="2976979" y="1270"/>
                    <a:pt x="3108392" y="0"/>
                    <a:pt x="3243091" y="0"/>
                  </a:cubicBezTo>
                  <a:cubicBezTo>
                    <a:pt x="3298941" y="0"/>
                    <a:pt x="3358077" y="2540"/>
                    <a:pt x="3413928" y="2540"/>
                  </a:cubicBezTo>
                  <a:cubicBezTo>
                    <a:pt x="3568339" y="3810"/>
                    <a:pt x="3726034" y="5080"/>
                    <a:pt x="3880445" y="7620"/>
                  </a:cubicBezTo>
                  <a:cubicBezTo>
                    <a:pt x="3962578" y="8890"/>
                    <a:pt x="4044712" y="12700"/>
                    <a:pt x="4126845" y="16510"/>
                  </a:cubicBezTo>
                  <a:cubicBezTo>
                    <a:pt x="4146557" y="16510"/>
                    <a:pt x="4166269" y="16510"/>
                    <a:pt x="4182696" y="16510"/>
                  </a:cubicBezTo>
                  <a:cubicBezTo>
                    <a:pt x="4202368" y="17780"/>
                    <a:pt x="4211258" y="20320"/>
                    <a:pt x="4221418" y="21590"/>
                  </a:cubicBezTo>
                  <a:close/>
                  <a:moveTo>
                    <a:pt x="4231578" y="3036449"/>
                  </a:moveTo>
                  <a:cubicBezTo>
                    <a:pt x="4232848" y="3019939"/>
                    <a:pt x="4234118" y="3007239"/>
                    <a:pt x="4234118" y="2994539"/>
                  </a:cubicBezTo>
                  <a:cubicBezTo>
                    <a:pt x="4232848" y="2863022"/>
                    <a:pt x="4231578" y="2738827"/>
                    <a:pt x="4231578" y="2605259"/>
                  </a:cubicBezTo>
                  <a:cubicBezTo>
                    <a:pt x="4231578" y="2544333"/>
                    <a:pt x="4234118" y="2483408"/>
                    <a:pt x="4232848" y="2422482"/>
                  </a:cubicBezTo>
                  <a:cubicBezTo>
                    <a:pt x="4232848" y="2366243"/>
                    <a:pt x="4231578" y="2307660"/>
                    <a:pt x="4230308" y="2251421"/>
                  </a:cubicBezTo>
                  <a:cubicBezTo>
                    <a:pt x="4225228" y="2164719"/>
                    <a:pt x="4213798" y="369755"/>
                    <a:pt x="4213798" y="283053"/>
                  </a:cubicBezTo>
                  <a:cubicBezTo>
                    <a:pt x="4211258" y="210411"/>
                    <a:pt x="4208718" y="135425"/>
                    <a:pt x="4206178" y="63500"/>
                  </a:cubicBezTo>
                  <a:cubicBezTo>
                    <a:pt x="4204908" y="44450"/>
                    <a:pt x="4203638" y="43180"/>
                    <a:pt x="4172840" y="41910"/>
                  </a:cubicBezTo>
                  <a:cubicBezTo>
                    <a:pt x="4162984" y="41910"/>
                    <a:pt x="4156413" y="41910"/>
                    <a:pt x="4146557" y="40640"/>
                  </a:cubicBezTo>
                  <a:cubicBezTo>
                    <a:pt x="4064424" y="36830"/>
                    <a:pt x="3979005" y="31750"/>
                    <a:pt x="3896872" y="30480"/>
                  </a:cubicBezTo>
                  <a:cubicBezTo>
                    <a:pt x="3696467" y="26670"/>
                    <a:pt x="3492776" y="25400"/>
                    <a:pt x="3292371" y="22860"/>
                  </a:cubicBezTo>
                  <a:cubicBezTo>
                    <a:pt x="3262803" y="22860"/>
                    <a:pt x="3229950" y="22860"/>
                    <a:pt x="3200382" y="22860"/>
                  </a:cubicBezTo>
                  <a:cubicBezTo>
                    <a:pt x="3151101" y="22860"/>
                    <a:pt x="3101821" y="22860"/>
                    <a:pt x="3055827" y="22860"/>
                  </a:cubicBezTo>
                  <a:cubicBezTo>
                    <a:pt x="2950696" y="22860"/>
                    <a:pt x="2845565" y="22860"/>
                    <a:pt x="2743720" y="24130"/>
                  </a:cubicBezTo>
                  <a:cubicBezTo>
                    <a:pt x="2655016" y="25400"/>
                    <a:pt x="1160190" y="29210"/>
                    <a:pt x="1071486" y="29210"/>
                  </a:cubicBezTo>
                  <a:cubicBezTo>
                    <a:pt x="926931" y="29210"/>
                    <a:pt x="782377" y="26670"/>
                    <a:pt x="637822" y="33020"/>
                  </a:cubicBezTo>
                  <a:cubicBezTo>
                    <a:pt x="562259" y="36830"/>
                    <a:pt x="489982" y="36830"/>
                    <a:pt x="417705" y="38100"/>
                  </a:cubicBezTo>
                  <a:cubicBezTo>
                    <a:pt x="292862" y="41910"/>
                    <a:pt x="168020" y="45720"/>
                    <a:pt x="49530" y="50800"/>
                  </a:cubicBezTo>
                  <a:cubicBezTo>
                    <a:pt x="36830" y="50800"/>
                    <a:pt x="34290" y="53340"/>
                    <a:pt x="33020" y="72156"/>
                  </a:cubicBezTo>
                  <a:cubicBezTo>
                    <a:pt x="31750" y="114336"/>
                    <a:pt x="31750" y="156515"/>
                    <a:pt x="30480" y="198694"/>
                  </a:cubicBezTo>
                  <a:cubicBezTo>
                    <a:pt x="29210" y="268993"/>
                    <a:pt x="26670" y="336949"/>
                    <a:pt x="25400" y="407248"/>
                  </a:cubicBezTo>
                  <a:cubicBezTo>
                    <a:pt x="20320" y="482233"/>
                    <a:pt x="26670" y="2314690"/>
                    <a:pt x="29210" y="2389676"/>
                  </a:cubicBezTo>
                  <a:cubicBezTo>
                    <a:pt x="29210" y="2469348"/>
                    <a:pt x="29210" y="2551363"/>
                    <a:pt x="30480" y="2631035"/>
                  </a:cubicBezTo>
                  <a:cubicBezTo>
                    <a:pt x="30480" y="2689618"/>
                    <a:pt x="33020" y="2748200"/>
                    <a:pt x="33020" y="2806782"/>
                  </a:cubicBezTo>
                  <a:cubicBezTo>
                    <a:pt x="33020" y="2870051"/>
                    <a:pt x="33020" y="2933320"/>
                    <a:pt x="31750" y="2994539"/>
                  </a:cubicBezTo>
                  <a:cubicBezTo>
                    <a:pt x="31750" y="2998349"/>
                    <a:pt x="31750" y="3000889"/>
                    <a:pt x="31750" y="3004699"/>
                  </a:cubicBezTo>
                  <a:cubicBezTo>
                    <a:pt x="31750" y="3014859"/>
                    <a:pt x="35560" y="3018669"/>
                    <a:pt x="44450" y="3018669"/>
                  </a:cubicBezTo>
                  <a:cubicBezTo>
                    <a:pt x="72745" y="3018669"/>
                    <a:pt x="118740" y="3019939"/>
                    <a:pt x="161449" y="3019939"/>
                  </a:cubicBezTo>
                  <a:cubicBezTo>
                    <a:pt x="223870" y="3019939"/>
                    <a:pt x="289577" y="3017399"/>
                    <a:pt x="351998" y="3019939"/>
                  </a:cubicBezTo>
                  <a:cubicBezTo>
                    <a:pt x="453843" y="3023749"/>
                    <a:pt x="555689" y="3026289"/>
                    <a:pt x="657534" y="3025019"/>
                  </a:cubicBezTo>
                  <a:cubicBezTo>
                    <a:pt x="723241" y="3023749"/>
                    <a:pt x="785662" y="3026289"/>
                    <a:pt x="851369" y="3026289"/>
                  </a:cubicBezTo>
                  <a:cubicBezTo>
                    <a:pt x="946643" y="3026289"/>
                    <a:pt x="1041918" y="3025019"/>
                    <a:pt x="1137193" y="3026289"/>
                  </a:cubicBezTo>
                  <a:cubicBezTo>
                    <a:pt x="1278462" y="3027559"/>
                    <a:pt x="2829139" y="3017399"/>
                    <a:pt x="2973693" y="3019939"/>
                  </a:cubicBezTo>
                  <a:cubicBezTo>
                    <a:pt x="3036115" y="3021209"/>
                    <a:pt x="3098536" y="3022479"/>
                    <a:pt x="3157672" y="3022479"/>
                  </a:cubicBezTo>
                  <a:cubicBezTo>
                    <a:pt x="3266088" y="3025019"/>
                    <a:pt x="3371219" y="3021209"/>
                    <a:pt x="3479635" y="3025019"/>
                  </a:cubicBezTo>
                  <a:cubicBezTo>
                    <a:pt x="3568339" y="3027559"/>
                    <a:pt x="3657042" y="3027559"/>
                    <a:pt x="3745747" y="3030099"/>
                  </a:cubicBezTo>
                  <a:cubicBezTo>
                    <a:pt x="3877160" y="3033909"/>
                    <a:pt x="4008573" y="3036449"/>
                    <a:pt x="4139987" y="3037719"/>
                  </a:cubicBezTo>
                  <a:cubicBezTo>
                    <a:pt x="4189267" y="3037719"/>
                    <a:pt x="4211258" y="3036449"/>
                    <a:pt x="4231578" y="3036449"/>
                  </a:cubicBezTo>
                  <a:close/>
                </a:path>
              </a:pathLst>
            </a:custGeom>
            <a:solidFill>
              <a:srgbClr val="C8102E"/>
            </a:solidFill>
          </p:spPr>
          <p:txBody>
            <a:bodyPr/>
            <a:lstStyle/>
            <a:p>
              <a:endParaRPr lang="en-US"/>
            </a:p>
          </p:txBody>
        </p:sp>
      </p:grpSp>
      <p:grpSp>
        <p:nvGrpSpPr>
          <p:cNvPr id="5" name="Group 5"/>
          <p:cNvGrpSpPr/>
          <p:nvPr/>
        </p:nvGrpSpPr>
        <p:grpSpPr>
          <a:xfrm>
            <a:off x="439067" y="2220509"/>
            <a:ext cx="17409865" cy="7763676"/>
            <a:chOff x="0" y="0"/>
            <a:chExt cx="5689498" cy="2506414"/>
          </a:xfrm>
        </p:grpSpPr>
        <p:sp>
          <p:nvSpPr>
            <p:cNvPr id="6" name="Freeform 6"/>
            <p:cNvSpPr/>
            <p:nvPr/>
          </p:nvSpPr>
          <p:spPr>
            <a:xfrm>
              <a:off x="10160" y="16510"/>
              <a:ext cx="5666638" cy="2478475"/>
            </a:xfrm>
            <a:custGeom>
              <a:avLst/>
              <a:gdLst/>
              <a:ahLst/>
              <a:cxnLst/>
              <a:rect l="l" t="t" r="r" b="b"/>
              <a:pathLst>
                <a:path w="5666638" h="2478475">
                  <a:moveTo>
                    <a:pt x="5666638" y="2478475"/>
                  </a:moveTo>
                  <a:lnTo>
                    <a:pt x="0" y="2470854"/>
                  </a:lnTo>
                  <a:lnTo>
                    <a:pt x="0" y="872827"/>
                  </a:lnTo>
                  <a:lnTo>
                    <a:pt x="17780" y="19050"/>
                  </a:lnTo>
                  <a:lnTo>
                    <a:pt x="2823756" y="0"/>
                  </a:lnTo>
                  <a:lnTo>
                    <a:pt x="5647588" y="5080"/>
                  </a:lnTo>
                  <a:close/>
                </a:path>
              </a:pathLst>
            </a:custGeom>
            <a:solidFill>
              <a:srgbClr val="FFFFFF"/>
            </a:solidFill>
          </p:spPr>
          <p:txBody>
            <a:bodyPr/>
            <a:lstStyle/>
            <a:p>
              <a:endParaRPr lang="en-US"/>
            </a:p>
          </p:txBody>
        </p:sp>
        <p:sp>
          <p:nvSpPr>
            <p:cNvPr id="7" name="Freeform 7"/>
            <p:cNvSpPr/>
            <p:nvPr/>
          </p:nvSpPr>
          <p:spPr>
            <a:xfrm>
              <a:off x="-3810" y="0"/>
              <a:ext cx="5695849" cy="2505144"/>
            </a:xfrm>
            <a:custGeom>
              <a:avLst/>
              <a:gdLst/>
              <a:ahLst/>
              <a:cxnLst/>
              <a:rect l="l" t="t" r="r" b="b"/>
              <a:pathLst>
                <a:path w="5695849" h="2505144">
                  <a:moveTo>
                    <a:pt x="5661558" y="21590"/>
                  </a:moveTo>
                  <a:cubicBezTo>
                    <a:pt x="5662829" y="34290"/>
                    <a:pt x="5662829" y="44450"/>
                    <a:pt x="5664099" y="54610"/>
                  </a:cubicBezTo>
                  <a:cubicBezTo>
                    <a:pt x="5666638" y="101153"/>
                    <a:pt x="5667908" y="154460"/>
                    <a:pt x="5670449" y="205864"/>
                  </a:cubicBezTo>
                  <a:cubicBezTo>
                    <a:pt x="5670449" y="280113"/>
                    <a:pt x="5683149" y="1744154"/>
                    <a:pt x="5689499" y="1818403"/>
                  </a:cubicBezTo>
                  <a:cubicBezTo>
                    <a:pt x="5695849" y="1930729"/>
                    <a:pt x="5692038" y="2044958"/>
                    <a:pt x="5692038" y="2157284"/>
                  </a:cubicBezTo>
                  <a:cubicBezTo>
                    <a:pt x="5692038" y="2256283"/>
                    <a:pt x="5693308" y="2347666"/>
                    <a:pt x="5694579" y="2444184"/>
                  </a:cubicBezTo>
                  <a:cubicBezTo>
                    <a:pt x="5694579" y="2465774"/>
                    <a:pt x="5694579" y="2479744"/>
                    <a:pt x="5694579" y="2503874"/>
                  </a:cubicBezTo>
                  <a:cubicBezTo>
                    <a:pt x="5671719" y="2503874"/>
                    <a:pt x="5651399" y="2505144"/>
                    <a:pt x="5618165" y="2503874"/>
                  </a:cubicBezTo>
                  <a:cubicBezTo>
                    <a:pt x="5330381" y="2498794"/>
                    <a:pt x="5038169" y="2505144"/>
                    <a:pt x="4750385" y="2500064"/>
                  </a:cubicBezTo>
                  <a:cubicBezTo>
                    <a:pt x="4577714" y="2496254"/>
                    <a:pt x="4409471" y="2498794"/>
                    <a:pt x="4236800" y="2496254"/>
                  </a:cubicBezTo>
                  <a:cubicBezTo>
                    <a:pt x="4157106" y="2494984"/>
                    <a:pt x="4077412" y="2493714"/>
                    <a:pt x="3997718" y="2492444"/>
                  </a:cubicBezTo>
                  <a:cubicBezTo>
                    <a:pt x="3949016" y="2492444"/>
                    <a:pt x="3904741" y="2493714"/>
                    <a:pt x="3856039" y="2493714"/>
                  </a:cubicBezTo>
                  <a:cubicBezTo>
                    <a:pt x="3732071" y="2492444"/>
                    <a:pt x="3391157" y="2493714"/>
                    <a:pt x="3267188" y="2492444"/>
                  </a:cubicBezTo>
                  <a:cubicBezTo>
                    <a:pt x="3178639" y="2491174"/>
                    <a:pt x="1407659" y="2500064"/>
                    <a:pt x="1319110" y="2498794"/>
                  </a:cubicBezTo>
                  <a:cubicBezTo>
                    <a:pt x="1296972" y="2498794"/>
                    <a:pt x="1270408" y="2500064"/>
                    <a:pt x="1248271" y="2500064"/>
                  </a:cubicBezTo>
                  <a:cubicBezTo>
                    <a:pt x="1195141" y="2500064"/>
                    <a:pt x="1146439" y="2501334"/>
                    <a:pt x="1093310" y="2501334"/>
                  </a:cubicBezTo>
                  <a:cubicBezTo>
                    <a:pt x="960486" y="2501334"/>
                    <a:pt x="832090" y="2500064"/>
                    <a:pt x="699267" y="2498794"/>
                  </a:cubicBezTo>
                  <a:cubicBezTo>
                    <a:pt x="619573" y="2497524"/>
                    <a:pt x="539878" y="2496254"/>
                    <a:pt x="464612" y="2494984"/>
                  </a:cubicBezTo>
                  <a:cubicBezTo>
                    <a:pt x="322933" y="2493714"/>
                    <a:pt x="181255" y="2492444"/>
                    <a:pt x="48260" y="2492444"/>
                  </a:cubicBezTo>
                  <a:cubicBezTo>
                    <a:pt x="38100" y="2492444"/>
                    <a:pt x="29210" y="2492444"/>
                    <a:pt x="19050" y="2491174"/>
                  </a:cubicBezTo>
                  <a:cubicBezTo>
                    <a:pt x="10160" y="2489904"/>
                    <a:pt x="5080" y="2483554"/>
                    <a:pt x="7620" y="2474664"/>
                  </a:cubicBezTo>
                  <a:cubicBezTo>
                    <a:pt x="16510" y="2442857"/>
                    <a:pt x="12700" y="2395262"/>
                    <a:pt x="11430" y="2345762"/>
                  </a:cubicBezTo>
                  <a:cubicBezTo>
                    <a:pt x="10160" y="2244860"/>
                    <a:pt x="6350" y="2145861"/>
                    <a:pt x="7620" y="2044958"/>
                  </a:cubicBezTo>
                  <a:cubicBezTo>
                    <a:pt x="5080" y="1919306"/>
                    <a:pt x="0" y="363881"/>
                    <a:pt x="7620" y="236325"/>
                  </a:cubicBezTo>
                  <a:cubicBezTo>
                    <a:pt x="8890" y="211575"/>
                    <a:pt x="7620" y="184921"/>
                    <a:pt x="8890" y="160172"/>
                  </a:cubicBezTo>
                  <a:cubicBezTo>
                    <a:pt x="10160" y="120191"/>
                    <a:pt x="12700" y="76403"/>
                    <a:pt x="13970" y="44450"/>
                  </a:cubicBezTo>
                  <a:cubicBezTo>
                    <a:pt x="13970" y="41910"/>
                    <a:pt x="15240" y="39370"/>
                    <a:pt x="16510" y="38100"/>
                  </a:cubicBezTo>
                  <a:cubicBezTo>
                    <a:pt x="38100" y="35560"/>
                    <a:pt x="70569" y="30480"/>
                    <a:pt x="141408" y="29210"/>
                  </a:cubicBezTo>
                  <a:cubicBezTo>
                    <a:pt x="260949" y="25400"/>
                    <a:pt x="380490" y="22860"/>
                    <a:pt x="504459" y="20320"/>
                  </a:cubicBezTo>
                  <a:cubicBezTo>
                    <a:pt x="588580" y="17780"/>
                    <a:pt x="672702" y="16510"/>
                    <a:pt x="752396" y="13970"/>
                  </a:cubicBezTo>
                  <a:cubicBezTo>
                    <a:pt x="832090" y="11430"/>
                    <a:pt x="916212" y="8890"/>
                    <a:pt x="995906" y="8890"/>
                  </a:cubicBezTo>
                  <a:cubicBezTo>
                    <a:pt x="1084455" y="7620"/>
                    <a:pt x="1173004" y="10160"/>
                    <a:pt x="1261553" y="8890"/>
                  </a:cubicBezTo>
                  <a:cubicBezTo>
                    <a:pt x="1372239" y="8890"/>
                    <a:pt x="3377875" y="6350"/>
                    <a:pt x="3488561" y="5080"/>
                  </a:cubicBezTo>
                  <a:cubicBezTo>
                    <a:pt x="3594820" y="3810"/>
                    <a:pt x="3701079" y="2540"/>
                    <a:pt x="3811765" y="2540"/>
                  </a:cubicBezTo>
                  <a:cubicBezTo>
                    <a:pt x="3993291" y="1270"/>
                    <a:pt x="4170388" y="0"/>
                    <a:pt x="4351914" y="0"/>
                  </a:cubicBezTo>
                  <a:cubicBezTo>
                    <a:pt x="4427181" y="0"/>
                    <a:pt x="4506875" y="2540"/>
                    <a:pt x="4582141" y="2540"/>
                  </a:cubicBezTo>
                  <a:cubicBezTo>
                    <a:pt x="4790231" y="3810"/>
                    <a:pt x="5002749" y="5080"/>
                    <a:pt x="5210839" y="7620"/>
                  </a:cubicBezTo>
                  <a:cubicBezTo>
                    <a:pt x="5321526" y="8890"/>
                    <a:pt x="5432212" y="12700"/>
                    <a:pt x="5542898" y="16510"/>
                  </a:cubicBezTo>
                  <a:cubicBezTo>
                    <a:pt x="5569463" y="16510"/>
                    <a:pt x="5596028" y="16510"/>
                    <a:pt x="5618165" y="16510"/>
                  </a:cubicBezTo>
                  <a:cubicBezTo>
                    <a:pt x="5642508" y="17780"/>
                    <a:pt x="5651399" y="20320"/>
                    <a:pt x="5661558" y="21590"/>
                  </a:cubicBezTo>
                  <a:close/>
                  <a:moveTo>
                    <a:pt x="5671719" y="2487364"/>
                  </a:moveTo>
                  <a:cubicBezTo>
                    <a:pt x="5672989" y="2470854"/>
                    <a:pt x="5674258" y="2458154"/>
                    <a:pt x="5674258" y="2445454"/>
                  </a:cubicBezTo>
                  <a:cubicBezTo>
                    <a:pt x="5672989" y="2338147"/>
                    <a:pt x="5671719" y="2237244"/>
                    <a:pt x="5671719" y="2128726"/>
                  </a:cubicBezTo>
                  <a:cubicBezTo>
                    <a:pt x="5671719" y="2079227"/>
                    <a:pt x="5674258" y="2029728"/>
                    <a:pt x="5672989" y="1980228"/>
                  </a:cubicBezTo>
                  <a:cubicBezTo>
                    <a:pt x="5672989" y="1934536"/>
                    <a:pt x="5671719" y="1886941"/>
                    <a:pt x="5670449" y="1841249"/>
                  </a:cubicBezTo>
                  <a:cubicBezTo>
                    <a:pt x="5665369" y="1770807"/>
                    <a:pt x="5653939" y="312478"/>
                    <a:pt x="5653939" y="242036"/>
                  </a:cubicBezTo>
                  <a:cubicBezTo>
                    <a:pt x="5651399" y="183018"/>
                    <a:pt x="5648858" y="122095"/>
                    <a:pt x="5646319" y="63500"/>
                  </a:cubicBezTo>
                  <a:cubicBezTo>
                    <a:pt x="5645049" y="44450"/>
                    <a:pt x="5643779" y="43180"/>
                    <a:pt x="5604882" y="41910"/>
                  </a:cubicBezTo>
                  <a:cubicBezTo>
                    <a:pt x="5591600" y="41910"/>
                    <a:pt x="5582745" y="41910"/>
                    <a:pt x="5569463" y="40640"/>
                  </a:cubicBezTo>
                  <a:cubicBezTo>
                    <a:pt x="5458777" y="36830"/>
                    <a:pt x="5343663" y="31750"/>
                    <a:pt x="5232976" y="30480"/>
                  </a:cubicBezTo>
                  <a:cubicBezTo>
                    <a:pt x="4962902" y="26670"/>
                    <a:pt x="4688400" y="25400"/>
                    <a:pt x="4418326" y="22860"/>
                  </a:cubicBezTo>
                  <a:cubicBezTo>
                    <a:pt x="4378479" y="22860"/>
                    <a:pt x="4334204" y="22860"/>
                    <a:pt x="4294357" y="22860"/>
                  </a:cubicBezTo>
                  <a:cubicBezTo>
                    <a:pt x="4227946" y="22860"/>
                    <a:pt x="4161534" y="22860"/>
                    <a:pt x="4099549" y="22860"/>
                  </a:cubicBezTo>
                  <a:cubicBezTo>
                    <a:pt x="3957871" y="22860"/>
                    <a:pt x="3816192" y="22860"/>
                    <a:pt x="3678941" y="24130"/>
                  </a:cubicBezTo>
                  <a:cubicBezTo>
                    <a:pt x="3559400" y="25400"/>
                    <a:pt x="1544910" y="29210"/>
                    <a:pt x="1425369" y="29210"/>
                  </a:cubicBezTo>
                  <a:cubicBezTo>
                    <a:pt x="1230561" y="29210"/>
                    <a:pt x="1035753" y="26670"/>
                    <a:pt x="840945" y="33020"/>
                  </a:cubicBezTo>
                  <a:cubicBezTo>
                    <a:pt x="739114" y="36830"/>
                    <a:pt x="641710" y="36830"/>
                    <a:pt x="544306" y="38100"/>
                  </a:cubicBezTo>
                  <a:cubicBezTo>
                    <a:pt x="376063" y="41910"/>
                    <a:pt x="207820" y="45720"/>
                    <a:pt x="49530" y="50800"/>
                  </a:cubicBezTo>
                  <a:cubicBezTo>
                    <a:pt x="36830" y="50800"/>
                    <a:pt x="34290" y="53340"/>
                    <a:pt x="33020" y="70692"/>
                  </a:cubicBezTo>
                  <a:cubicBezTo>
                    <a:pt x="31750" y="104961"/>
                    <a:pt x="31750" y="139230"/>
                    <a:pt x="30480" y="173499"/>
                  </a:cubicBezTo>
                  <a:cubicBezTo>
                    <a:pt x="29210" y="230613"/>
                    <a:pt x="26670" y="285824"/>
                    <a:pt x="25400" y="342939"/>
                  </a:cubicBezTo>
                  <a:cubicBezTo>
                    <a:pt x="20320" y="403861"/>
                    <a:pt x="26670" y="1892652"/>
                    <a:pt x="29210" y="1953575"/>
                  </a:cubicBezTo>
                  <a:cubicBezTo>
                    <a:pt x="29210" y="2018305"/>
                    <a:pt x="29210" y="2084938"/>
                    <a:pt x="30480" y="2149668"/>
                  </a:cubicBezTo>
                  <a:cubicBezTo>
                    <a:pt x="30480" y="2197264"/>
                    <a:pt x="33020" y="2244860"/>
                    <a:pt x="33020" y="2292455"/>
                  </a:cubicBezTo>
                  <a:cubicBezTo>
                    <a:pt x="33020" y="2343858"/>
                    <a:pt x="33020" y="2395262"/>
                    <a:pt x="31750" y="2445454"/>
                  </a:cubicBezTo>
                  <a:cubicBezTo>
                    <a:pt x="31750" y="2449264"/>
                    <a:pt x="31750" y="2451804"/>
                    <a:pt x="31750" y="2455614"/>
                  </a:cubicBezTo>
                  <a:cubicBezTo>
                    <a:pt x="31750" y="2465774"/>
                    <a:pt x="35560" y="2469585"/>
                    <a:pt x="44450" y="2469585"/>
                  </a:cubicBezTo>
                  <a:cubicBezTo>
                    <a:pt x="79424" y="2469585"/>
                    <a:pt x="141408" y="2470854"/>
                    <a:pt x="198965" y="2470854"/>
                  </a:cubicBezTo>
                  <a:cubicBezTo>
                    <a:pt x="283086" y="2470854"/>
                    <a:pt x="371635" y="2468314"/>
                    <a:pt x="455757" y="2470854"/>
                  </a:cubicBezTo>
                  <a:cubicBezTo>
                    <a:pt x="593008" y="2474664"/>
                    <a:pt x="730259" y="2477204"/>
                    <a:pt x="867510" y="2475935"/>
                  </a:cubicBezTo>
                  <a:cubicBezTo>
                    <a:pt x="956059" y="2474664"/>
                    <a:pt x="1040180" y="2477204"/>
                    <a:pt x="1128729" y="2477204"/>
                  </a:cubicBezTo>
                  <a:cubicBezTo>
                    <a:pt x="1257126" y="2477204"/>
                    <a:pt x="1385522" y="2475935"/>
                    <a:pt x="1513918" y="2477204"/>
                  </a:cubicBezTo>
                  <a:cubicBezTo>
                    <a:pt x="1704298" y="2478474"/>
                    <a:pt x="3794055" y="2468314"/>
                    <a:pt x="3988863" y="2470854"/>
                  </a:cubicBezTo>
                  <a:cubicBezTo>
                    <a:pt x="4072984" y="2472124"/>
                    <a:pt x="4157106" y="2473394"/>
                    <a:pt x="4236800" y="2473394"/>
                  </a:cubicBezTo>
                  <a:cubicBezTo>
                    <a:pt x="4382906" y="2475935"/>
                    <a:pt x="4524584" y="2472124"/>
                    <a:pt x="4670691" y="2475935"/>
                  </a:cubicBezTo>
                  <a:cubicBezTo>
                    <a:pt x="4790231" y="2478474"/>
                    <a:pt x="4909773" y="2478474"/>
                    <a:pt x="5029314" y="2481014"/>
                  </a:cubicBezTo>
                  <a:cubicBezTo>
                    <a:pt x="5206412" y="2484824"/>
                    <a:pt x="5383510" y="2487364"/>
                    <a:pt x="5560608" y="2488635"/>
                  </a:cubicBezTo>
                  <a:cubicBezTo>
                    <a:pt x="5627020" y="2488635"/>
                    <a:pt x="5651399" y="2487364"/>
                    <a:pt x="5671719" y="2487364"/>
                  </a:cubicBezTo>
                  <a:close/>
                </a:path>
              </a:pathLst>
            </a:custGeom>
            <a:solidFill>
              <a:srgbClr val="FFFFFF"/>
            </a:solidFill>
          </p:spPr>
          <p:txBody>
            <a:bodyPr/>
            <a:lstStyle/>
            <a:p>
              <a:endParaRPr lang="en-US"/>
            </a:p>
          </p:txBody>
        </p:sp>
      </p:grpSp>
      <p:sp>
        <p:nvSpPr>
          <p:cNvPr id="8" name="TextBox 8"/>
          <p:cNvSpPr txBox="1"/>
          <p:nvPr/>
        </p:nvSpPr>
        <p:spPr>
          <a:xfrm>
            <a:off x="439067" y="340630"/>
            <a:ext cx="17004134" cy="1833244"/>
          </a:xfrm>
          <a:prstGeom prst="rect">
            <a:avLst/>
          </a:prstGeom>
        </p:spPr>
        <p:txBody>
          <a:bodyPr lIns="0" tIns="0" rIns="0" bIns="0" rtlCol="0" anchor="t">
            <a:spAutoFit/>
          </a:bodyPr>
          <a:lstStyle/>
          <a:p>
            <a:pPr algn="l">
              <a:lnSpc>
                <a:spcPts val="14980"/>
              </a:lnSpc>
              <a:spcBef>
                <a:spcPct val="0"/>
              </a:spcBef>
            </a:pPr>
            <a:r>
              <a:rPr lang="en-US" sz="10700" dirty="0">
                <a:solidFill>
                  <a:srgbClr val="FFFFFF"/>
                </a:solidFill>
                <a:latin typeface="Montserrat"/>
                <a:ea typeface="Montserrat"/>
                <a:cs typeface="Montserrat"/>
                <a:sym typeface="Montserrat"/>
              </a:rPr>
              <a:t>Summary</a:t>
            </a:r>
          </a:p>
        </p:txBody>
      </p:sp>
      <p:sp>
        <p:nvSpPr>
          <p:cNvPr id="9" name="AutoShape 9"/>
          <p:cNvSpPr/>
          <p:nvPr/>
        </p:nvSpPr>
        <p:spPr>
          <a:xfrm>
            <a:off x="0" y="1960347"/>
            <a:ext cx="18287977" cy="0"/>
          </a:xfrm>
          <a:prstGeom prst="line">
            <a:avLst/>
          </a:prstGeom>
          <a:ln w="57150" cap="flat">
            <a:solidFill>
              <a:srgbClr val="FFFFFF"/>
            </a:solidFill>
            <a:prstDash val="solid"/>
            <a:headEnd type="none" w="sm" len="sm"/>
            <a:tailEnd type="none" w="sm" len="sm"/>
          </a:ln>
        </p:spPr>
        <p:txBody>
          <a:bodyPr/>
          <a:lstStyle/>
          <a:p>
            <a:endParaRPr lang="en-US"/>
          </a:p>
        </p:txBody>
      </p:sp>
      <p:sp>
        <p:nvSpPr>
          <p:cNvPr id="10" name="TextBox 10"/>
          <p:cNvSpPr txBox="1"/>
          <p:nvPr/>
        </p:nvSpPr>
        <p:spPr>
          <a:xfrm>
            <a:off x="489591" y="2572425"/>
            <a:ext cx="17409865" cy="6149119"/>
          </a:xfrm>
          <a:prstGeom prst="rect">
            <a:avLst/>
          </a:prstGeom>
        </p:spPr>
        <p:txBody>
          <a:bodyPr lIns="0" tIns="0" rIns="0" bIns="0" rtlCol="0" anchor="t">
            <a:spAutoFit/>
          </a:bodyPr>
          <a:lstStyle/>
          <a:p>
            <a:pPr marL="862764" lvl="1" indent="-431382" algn="l">
              <a:buFont typeface="Arial"/>
              <a:buChar char="•"/>
            </a:pPr>
            <a:r>
              <a:rPr lang="en-US" sz="3996" dirty="0">
                <a:solidFill>
                  <a:srgbClr val="000000"/>
                </a:solidFill>
                <a:latin typeface="Montserrat"/>
                <a:ea typeface="Montserrat"/>
                <a:cs typeface="Montserrat"/>
                <a:sym typeface="Montserrat"/>
              </a:rPr>
              <a:t>Family caregivers can play important roles in managing the health of those with cancer</a:t>
            </a:r>
          </a:p>
          <a:p>
            <a:pPr algn="l"/>
            <a:endParaRPr lang="en-US" sz="3996" dirty="0">
              <a:solidFill>
                <a:srgbClr val="000000"/>
              </a:solidFill>
              <a:latin typeface="Montserrat"/>
              <a:ea typeface="Montserrat"/>
              <a:cs typeface="Montserrat"/>
              <a:sym typeface="Montserrat"/>
            </a:endParaRPr>
          </a:p>
          <a:p>
            <a:pPr marL="862764" lvl="1" indent="-431382" algn="l">
              <a:buFont typeface="Arial"/>
              <a:buChar char="•"/>
            </a:pPr>
            <a:r>
              <a:rPr lang="en-US" sz="3996" dirty="0">
                <a:solidFill>
                  <a:srgbClr val="000000"/>
                </a:solidFill>
                <a:latin typeface="Montserrat"/>
                <a:ea typeface="Montserrat"/>
                <a:cs typeface="Montserrat"/>
                <a:sym typeface="Montserrat"/>
              </a:rPr>
              <a:t>Empowering caregivers will require changes at all levels</a:t>
            </a:r>
          </a:p>
          <a:p>
            <a:pPr marL="862764" lvl="1" indent="-431382" algn="l">
              <a:buFont typeface="Arial"/>
              <a:buChar char="•"/>
            </a:pPr>
            <a:endParaRPr lang="en-US" sz="3996" dirty="0">
              <a:solidFill>
                <a:srgbClr val="000000"/>
              </a:solidFill>
              <a:latin typeface="Montserrat"/>
              <a:ea typeface="Montserrat"/>
              <a:cs typeface="Montserrat"/>
              <a:sym typeface="Montserrat"/>
            </a:endParaRPr>
          </a:p>
          <a:p>
            <a:pPr marL="862764" lvl="1" indent="-431382" algn="l">
              <a:buFont typeface="Arial"/>
              <a:buChar char="•"/>
            </a:pPr>
            <a:r>
              <a:rPr lang="en-US" sz="3996" dirty="0">
                <a:solidFill>
                  <a:srgbClr val="000000"/>
                </a:solidFill>
                <a:latin typeface="Montserrat"/>
                <a:ea typeface="Montserrat"/>
                <a:cs typeface="Montserrat"/>
                <a:sym typeface="Montserrat"/>
              </a:rPr>
              <a:t>Theoretically derived, culturally attuned interventions are needed to support diverse caregivers</a:t>
            </a:r>
          </a:p>
          <a:p>
            <a:pPr marL="862764" lvl="1" indent="-431382" algn="l">
              <a:buFont typeface="Arial"/>
              <a:buChar char="•"/>
            </a:pPr>
            <a:endParaRPr lang="en-US" sz="3996" dirty="0">
              <a:solidFill>
                <a:srgbClr val="000000"/>
              </a:solidFill>
              <a:latin typeface="Montserrat"/>
              <a:ea typeface="Montserrat"/>
              <a:cs typeface="Montserrat"/>
              <a:sym typeface="Montserrat"/>
            </a:endParaRPr>
          </a:p>
          <a:p>
            <a:pPr marL="862764" lvl="1" indent="-431382" algn="l">
              <a:buFont typeface="Arial"/>
              <a:buChar char="•"/>
            </a:pPr>
            <a:r>
              <a:rPr lang="en-US" sz="3996" dirty="0">
                <a:solidFill>
                  <a:srgbClr val="000000"/>
                </a:solidFill>
                <a:latin typeface="Montserrat"/>
                <a:ea typeface="Montserrat"/>
                <a:cs typeface="Montserrat"/>
                <a:sym typeface="Montserrat"/>
              </a:rPr>
              <a:t>Dyadic interventions may be necessary to support the survivor-caregiver dyads</a:t>
            </a:r>
          </a:p>
        </p:txBody>
      </p:sp>
    </p:spTree>
    <p:extLst>
      <p:ext uri="{BB962C8B-B14F-4D97-AF65-F5344CB8AC3E}">
        <p14:creationId xmlns:p14="http://schemas.microsoft.com/office/powerpoint/2010/main" val="52071068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960C22"/>
        </a:solidFill>
        <a:effectLst/>
      </p:bgPr>
    </p:bg>
    <p:spTree>
      <p:nvGrpSpPr>
        <p:cNvPr id="1" name=""/>
        <p:cNvGrpSpPr/>
        <p:nvPr/>
      </p:nvGrpSpPr>
      <p:grpSpPr>
        <a:xfrm>
          <a:off x="0" y="0"/>
          <a:ext cx="0" cy="0"/>
          <a:chOff x="0" y="0"/>
          <a:chExt cx="0" cy="0"/>
        </a:xfrm>
      </p:grpSpPr>
      <p:grpSp>
        <p:nvGrpSpPr>
          <p:cNvPr id="2" name="Group 2"/>
          <p:cNvGrpSpPr/>
          <p:nvPr/>
        </p:nvGrpSpPr>
        <p:grpSpPr>
          <a:xfrm>
            <a:off x="468796" y="1364620"/>
            <a:ext cx="17409865" cy="7669628"/>
            <a:chOff x="0" y="0"/>
            <a:chExt cx="5689498" cy="2506414"/>
          </a:xfrm>
        </p:grpSpPr>
        <p:sp>
          <p:nvSpPr>
            <p:cNvPr id="3" name="Freeform 3"/>
            <p:cNvSpPr/>
            <p:nvPr/>
          </p:nvSpPr>
          <p:spPr>
            <a:xfrm>
              <a:off x="10160" y="16510"/>
              <a:ext cx="5666638" cy="2478475"/>
            </a:xfrm>
            <a:custGeom>
              <a:avLst/>
              <a:gdLst/>
              <a:ahLst/>
              <a:cxnLst/>
              <a:rect l="l" t="t" r="r" b="b"/>
              <a:pathLst>
                <a:path w="5666638" h="2478475">
                  <a:moveTo>
                    <a:pt x="5666638" y="2478475"/>
                  </a:moveTo>
                  <a:lnTo>
                    <a:pt x="0" y="2470854"/>
                  </a:lnTo>
                  <a:lnTo>
                    <a:pt x="0" y="872827"/>
                  </a:lnTo>
                  <a:lnTo>
                    <a:pt x="17780" y="19050"/>
                  </a:lnTo>
                  <a:lnTo>
                    <a:pt x="2823756" y="0"/>
                  </a:lnTo>
                  <a:lnTo>
                    <a:pt x="5647588" y="5080"/>
                  </a:lnTo>
                  <a:close/>
                </a:path>
              </a:pathLst>
            </a:custGeom>
            <a:solidFill>
              <a:srgbClr val="FFFFFF"/>
            </a:solidFill>
          </p:spPr>
          <p:txBody>
            <a:bodyPr/>
            <a:lstStyle/>
            <a:p>
              <a:endParaRPr lang="en-US"/>
            </a:p>
          </p:txBody>
        </p:sp>
        <p:sp>
          <p:nvSpPr>
            <p:cNvPr id="4" name="Freeform 4"/>
            <p:cNvSpPr/>
            <p:nvPr/>
          </p:nvSpPr>
          <p:spPr>
            <a:xfrm>
              <a:off x="-3810" y="0"/>
              <a:ext cx="5695849" cy="2505144"/>
            </a:xfrm>
            <a:custGeom>
              <a:avLst/>
              <a:gdLst/>
              <a:ahLst/>
              <a:cxnLst/>
              <a:rect l="l" t="t" r="r" b="b"/>
              <a:pathLst>
                <a:path w="5695849" h="2505144">
                  <a:moveTo>
                    <a:pt x="5661558" y="21590"/>
                  </a:moveTo>
                  <a:cubicBezTo>
                    <a:pt x="5662829" y="34290"/>
                    <a:pt x="5662829" y="44450"/>
                    <a:pt x="5664099" y="54610"/>
                  </a:cubicBezTo>
                  <a:cubicBezTo>
                    <a:pt x="5666638" y="101153"/>
                    <a:pt x="5667908" y="154460"/>
                    <a:pt x="5670449" y="205864"/>
                  </a:cubicBezTo>
                  <a:cubicBezTo>
                    <a:pt x="5670449" y="280113"/>
                    <a:pt x="5683149" y="1744154"/>
                    <a:pt x="5689499" y="1818403"/>
                  </a:cubicBezTo>
                  <a:cubicBezTo>
                    <a:pt x="5695849" y="1930729"/>
                    <a:pt x="5692038" y="2044958"/>
                    <a:pt x="5692038" y="2157284"/>
                  </a:cubicBezTo>
                  <a:cubicBezTo>
                    <a:pt x="5692038" y="2256283"/>
                    <a:pt x="5693308" y="2347666"/>
                    <a:pt x="5694579" y="2444184"/>
                  </a:cubicBezTo>
                  <a:cubicBezTo>
                    <a:pt x="5694579" y="2465774"/>
                    <a:pt x="5694579" y="2479744"/>
                    <a:pt x="5694579" y="2503874"/>
                  </a:cubicBezTo>
                  <a:cubicBezTo>
                    <a:pt x="5671719" y="2503874"/>
                    <a:pt x="5651399" y="2505144"/>
                    <a:pt x="5618165" y="2503874"/>
                  </a:cubicBezTo>
                  <a:cubicBezTo>
                    <a:pt x="5330381" y="2498794"/>
                    <a:pt x="5038169" y="2505144"/>
                    <a:pt x="4750385" y="2500064"/>
                  </a:cubicBezTo>
                  <a:cubicBezTo>
                    <a:pt x="4577714" y="2496254"/>
                    <a:pt x="4409471" y="2498794"/>
                    <a:pt x="4236800" y="2496254"/>
                  </a:cubicBezTo>
                  <a:cubicBezTo>
                    <a:pt x="4157106" y="2494984"/>
                    <a:pt x="4077412" y="2493714"/>
                    <a:pt x="3997718" y="2492444"/>
                  </a:cubicBezTo>
                  <a:cubicBezTo>
                    <a:pt x="3949016" y="2492444"/>
                    <a:pt x="3904741" y="2493714"/>
                    <a:pt x="3856039" y="2493714"/>
                  </a:cubicBezTo>
                  <a:cubicBezTo>
                    <a:pt x="3732071" y="2492444"/>
                    <a:pt x="3391157" y="2493714"/>
                    <a:pt x="3267188" y="2492444"/>
                  </a:cubicBezTo>
                  <a:cubicBezTo>
                    <a:pt x="3178639" y="2491174"/>
                    <a:pt x="1407659" y="2500064"/>
                    <a:pt x="1319110" y="2498794"/>
                  </a:cubicBezTo>
                  <a:cubicBezTo>
                    <a:pt x="1296972" y="2498794"/>
                    <a:pt x="1270408" y="2500064"/>
                    <a:pt x="1248271" y="2500064"/>
                  </a:cubicBezTo>
                  <a:cubicBezTo>
                    <a:pt x="1195141" y="2500064"/>
                    <a:pt x="1146439" y="2501334"/>
                    <a:pt x="1093310" y="2501334"/>
                  </a:cubicBezTo>
                  <a:cubicBezTo>
                    <a:pt x="960486" y="2501334"/>
                    <a:pt x="832090" y="2500064"/>
                    <a:pt x="699267" y="2498794"/>
                  </a:cubicBezTo>
                  <a:cubicBezTo>
                    <a:pt x="619573" y="2497524"/>
                    <a:pt x="539878" y="2496254"/>
                    <a:pt x="464612" y="2494984"/>
                  </a:cubicBezTo>
                  <a:cubicBezTo>
                    <a:pt x="322933" y="2493714"/>
                    <a:pt x="181255" y="2492444"/>
                    <a:pt x="48260" y="2492444"/>
                  </a:cubicBezTo>
                  <a:cubicBezTo>
                    <a:pt x="38100" y="2492444"/>
                    <a:pt x="29210" y="2492444"/>
                    <a:pt x="19050" y="2491174"/>
                  </a:cubicBezTo>
                  <a:cubicBezTo>
                    <a:pt x="10160" y="2489904"/>
                    <a:pt x="5080" y="2483554"/>
                    <a:pt x="7620" y="2474664"/>
                  </a:cubicBezTo>
                  <a:cubicBezTo>
                    <a:pt x="16510" y="2442857"/>
                    <a:pt x="12700" y="2395262"/>
                    <a:pt x="11430" y="2345762"/>
                  </a:cubicBezTo>
                  <a:cubicBezTo>
                    <a:pt x="10160" y="2244860"/>
                    <a:pt x="6350" y="2145861"/>
                    <a:pt x="7620" y="2044958"/>
                  </a:cubicBezTo>
                  <a:cubicBezTo>
                    <a:pt x="5080" y="1919306"/>
                    <a:pt x="0" y="363881"/>
                    <a:pt x="7620" y="236325"/>
                  </a:cubicBezTo>
                  <a:cubicBezTo>
                    <a:pt x="8890" y="211575"/>
                    <a:pt x="7620" y="184921"/>
                    <a:pt x="8890" y="160172"/>
                  </a:cubicBezTo>
                  <a:cubicBezTo>
                    <a:pt x="10160" y="120191"/>
                    <a:pt x="12700" y="76403"/>
                    <a:pt x="13970" y="44450"/>
                  </a:cubicBezTo>
                  <a:cubicBezTo>
                    <a:pt x="13970" y="41910"/>
                    <a:pt x="15240" y="39370"/>
                    <a:pt x="16510" y="38100"/>
                  </a:cubicBezTo>
                  <a:cubicBezTo>
                    <a:pt x="38100" y="35560"/>
                    <a:pt x="70569" y="30480"/>
                    <a:pt x="141408" y="29210"/>
                  </a:cubicBezTo>
                  <a:cubicBezTo>
                    <a:pt x="260949" y="25400"/>
                    <a:pt x="380490" y="22860"/>
                    <a:pt x="504459" y="20320"/>
                  </a:cubicBezTo>
                  <a:cubicBezTo>
                    <a:pt x="588580" y="17780"/>
                    <a:pt x="672702" y="16510"/>
                    <a:pt x="752396" y="13970"/>
                  </a:cubicBezTo>
                  <a:cubicBezTo>
                    <a:pt x="832090" y="11430"/>
                    <a:pt x="916212" y="8890"/>
                    <a:pt x="995906" y="8890"/>
                  </a:cubicBezTo>
                  <a:cubicBezTo>
                    <a:pt x="1084455" y="7620"/>
                    <a:pt x="1173004" y="10160"/>
                    <a:pt x="1261553" y="8890"/>
                  </a:cubicBezTo>
                  <a:cubicBezTo>
                    <a:pt x="1372239" y="8890"/>
                    <a:pt x="3377875" y="6350"/>
                    <a:pt x="3488561" y="5080"/>
                  </a:cubicBezTo>
                  <a:cubicBezTo>
                    <a:pt x="3594820" y="3810"/>
                    <a:pt x="3701079" y="2540"/>
                    <a:pt x="3811765" y="2540"/>
                  </a:cubicBezTo>
                  <a:cubicBezTo>
                    <a:pt x="3993291" y="1270"/>
                    <a:pt x="4170388" y="0"/>
                    <a:pt x="4351914" y="0"/>
                  </a:cubicBezTo>
                  <a:cubicBezTo>
                    <a:pt x="4427181" y="0"/>
                    <a:pt x="4506875" y="2540"/>
                    <a:pt x="4582141" y="2540"/>
                  </a:cubicBezTo>
                  <a:cubicBezTo>
                    <a:pt x="4790231" y="3810"/>
                    <a:pt x="5002749" y="5080"/>
                    <a:pt x="5210839" y="7620"/>
                  </a:cubicBezTo>
                  <a:cubicBezTo>
                    <a:pt x="5321526" y="8890"/>
                    <a:pt x="5432212" y="12700"/>
                    <a:pt x="5542898" y="16510"/>
                  </a:cubicBezTo>
                  <a:cubicBezTo>
                    <a:pt x="5569463" y="16510"/>
                    <a:pt x="5596028" y="16510"/>
                    <a:pt x="5618165" y="16510"/>
                  </a:cubicBezTo>
                  <a:cubicBezTo>
                    <a:pt x="5642508" y="17780"/>
                    <a:pt x="5651399" y="20320"/>
                    <a:pt x="5661558" y="21590"/>
                  </a:cubicBezTo>
                  <a:close/>
                  <a:moveTo>
                    <a:pt x="5671719" y="2487364"/>
                  </a:moveTo>
                  <a:cubicBezTo>
                    <a:pt x="5672989" y="2470854"/>
                    <a:pt x="5674258" y="2458154"/>
                    <a:pt x="5674258" y="2445454"/>
                  </a:cubicBezTo>
                  <a:cubicBezTo>
                    <a:pt x="5672989" y="2338147"/>
                    <a:pt x="5671719" y="2237244"/>
                    <a:pt x="5671719" y="2128726"/>
                  </a:cubicBezTo>
                  <a:cubicBezTo>
                    <a:pt x="5671719" y="2079227"/>
                    <a:pt x="5674258" y="2029728"/>
                    <a:pt x="5672989" y="1980228"/>
                  </a:cubicBezTo>
                  <a:cubicBezTo>
                    <a:pt x="5672989" y="1934536"/>
                    <a:pt x="5671719" y="1886941"/>
                    <a:pt x="5670449" y="1841249"/>
                  </a:cubicBezTo>
                  <a:cubicBezTo>
                    <a:pt x="5665369" y="1770807"/>
                    <a:pt x="5653939" y="312478"/>
                    <a:pt x="5653939" y="242036"/>
                  </a:cubicBezTo>
                  <a:cubicBezTo>
                    <a:pt x="5651399" y="183018"/>
                    <a:pt x="5648858" y="122095"/>
                    <a:pt x="5646319" y="63500"/>
                  </a:cubicBezTo>
                  <a:cubicBezTo>
                    <a:pt x="5645049" y="44450"/>
                    <a:pt x="5643779" y="43180"/>
                    <a:pt x="5604882" y="41910"/>
                  </a:cubicBezTo>
                  <a:cubicBezTo>
                    <a:pt x="5591600" y="41910"/>
                    <a:pt x="5582745" y="41910"/>
                    <a:pt x="5569463" y="40640"/>
                  </a:cubicBezTo>
                  <a:cubicBezTo>
                    <a:pt x="5458777" y="36830"/>
                    <a:pt x="5343663" y="31750"/>
                    <a:pt x="5232976" y="30480"/>
                  </a:cubicBezTo>
                  <a:cubicBezTo>
                    <a:pt x="4962902" y="26670"/>
                    <a:pt x="4688400" y="25400"/>
                    <a:pt x="4418326" y="22860"/>
                  </a:cubicBezTo>
                  <a:cubicBezTo>
                    <a:pt x="4378479" y="22860"/>
                    <a:pt x="4334204" y="22860"/>
                    <a:pt x="4294357" y="22860"/>
                  </a:cubicBezTo>
                  <a:cubicBezTo>
                    <a:pt x="4227946" y="22860"/>
                    <a:pt x="4161534" y="22860"/>
                    <a:pt x="4099549" y="22860"/>
                  </a:cubicBezTo>
                  <a:cubicBezTo>
                    <a:pt x="3957871" y="22860"/>
                    <a:pt x="3816192" y="22860"/>
                    <a:pt x="3678941" y="24130"/>
                  </a:cubicBezTo>
                  <a:cubicBezTo>
                    <a:pt x="3559400" y="25400"/>
                    <a:pt x="1544910" y="29210"/>
                    <a:pt x="1425369" y="29210"/>
                  </a:cubicBezTo>
                  <a:cubicBezTo>
                    <a:pt x="1230561" y="29210"/>
                    <a:pt x="1035753" y="26670"/>
                    <a:pt x="840945" y="33020"/>
                  </a:cubicBezTo>
                  <a:cubicBezTo>
                    <a:pt x="739114" y="36830"/>
                    <a:pt x="641710" y="36830"/>
                    <a:pt x="544306" y="38100"/>
                  </a:cubicBezTo>
                  <a:cubicBezTo>
                    <a:pt x="376063" y="41910"/>
                    <a:pt x="207820" y="45720"/>
                    <a:pt x="49530" y="50800"/>
                  </a:cubicBezTo>
                  <a:cubicBezTo>
                    <a:pt x="36830" y="50800"/>
                    <a:pt x="34290" y="53340"/>
                    <a:pt x="33020" y="70692"/>
                  </a:cubicBezTo>
                  <a:cubicBezTo>
                    <a:pt x="31750" y="104961"/>
                    <a:pt x="31750" y="139230"/>
                    <a:pt x="30480" y="173499"/>
                  </a:cubicBezTo>
                  <a:cubicBezTo>
                    <a:pt x="29210" y="230613"/>
                    <a:pt x="26670" y="285824"/>
                    <a:pt x="25400" y="342939"/>
                  </a:cubicBezTo>
                  <a:cubicBezTo>
                    <a:pt x="20320" y="403861"/>
                    <a:pt x="26670" y="1892652"/>
                    <a:pt x="29210" y="1953575"/>
                  </a:cubicBezTo>
                  <a:cubicBezTo>
                    <a:pt x="29210" y="2018305"/>
                    <a:pt x="29210" y="2084938"/>
                    <a:pt x="30480" y="2149668"/>
                  </a:cubicBezTo>
                  <a:cubicBezTo>
                    <a:pt x="30480" y="2197264"/>
                    <a:pt x="33020" y="2244860"/>
                    <a:pt x="33020" y="2292455"/>
                  </a:cubicBezTo>
                  <a:cubicBezTo>
                    <a:pt x="33020" y="2343858"/>
                    <a:pt x="33020" y="2395262"/>
                    <a:pt x="31750" y="2445454"/>
                  </a:cubicBezTo>
                  <a:cubicBezTo>
                    <a:pt x="31750" y="2449264"/>
                    <a:pt x="31750" y="2451804"/>
                    <a:pt x="31750" y="2455614"/>
                  </a:cubicBezTo>
                  <a:cubicBezTo>
                    <a:pt x="31750" y="2465774"/>
                    <a:pt x="35560" y="2469585"/>
                    <a:pt x="44450" y="2469585"/>
                  </a:cubicBezTo>
                  <a:cubicBezTo>
                    <a:pt x="79424" y="2469585"/>
                    <a:pt x="141408" y="2470854"/>
                    <a:pt x="198965" y="2470854"/>
                  </a:cubicBezTo>
                  <a:cubicBezTo>
                    <a:pt x="283086" y="2470854"/>
                    <a:pt x="371635" y="2468314"/>
                    <a:pt x="455757" y="2470854"/>
                  </a:cubicBezTo>
                  <a:cubicBezTo>
                    <a:pt x="593008" y="2474664"/>
                    <a:pt x="730259" y="2477204"/>
                    <a:pt x="867510" y="2475935"/>
                  </a:cubicBezTo>
                  <a:cubicBezTo>
                    <a:pt x="956059" y="2474664"/>
                    <a:pt x="1040180" y="2477204"/>
                    <a:pt x="1128729" y="2477204"/>
                  </a:cubicBezTo>
                  <a:cubicBezTo>
                    <a:pt x="1257126" y="2477204"/>
                    <a:pt x="1385522" y="2475935"/>
                    <a:pt x="1513918" y="2477204"/>
                  </a:cubicBezTo>
                  <a:cubicBezTo>
                    <a:pt x="1704298" y="2478474"/>
                    <a:pt x="3794055" y="2468314"/>
                    <a:pt x="3988863" y="2470854"/>
                  </a:cubicBezTo>
                  <a:cubicBezTo>
                    <a:pt x="4072984" y="2472124"/>
                    <a:pt x="4157106" y="2473394"/>
                    <a:pt x="4236800" y="2473394"/>
                  </a:cubicBezTo>
                  <a:cubicBezTo>
                    <a:pt x="4382906" y="2475935"/>
                    <a:pt x="4524584" y="2472124"/>
                    <a:pt x="4670691" y="2475935"/>
                  </a:cubicBezTo>
                  <a:cubicBezTo>
                    <a:pt x="4790231" y="2478474"/>
                    <a:pt x="4909773" y="2478474"/>
                    <a:pt x="5029314" y="2481014"/>
                  </a:cubicBezTo>
                  <a:cubicBezTo>
                    <a:pt x="5206412" y="2484824"/>
                    <a:pt x="5383510" y="2487364"/>
                    <a:pt x="5560608" y="2488635"/>
                  </a:cubicBezTo>
                  <a:cubicBezTo>
                    <a:pt x="5627020" y="2488635"/>
                    <a:pt x="5651399" y="2487364"/>
                    <a:pt x="5671719" y="2487364"/>
                  </a:cubicBezTo>
                  <a:close/>
                </a:path>
              </a:pathLst>
            </a:custGeom>
            <a:solidFill>
              <a:srgbClr val="FFFFFF"/>
            </a:solidFill>
          </p:spPr>
          <p:txBody>
            <a:bodyPr/>
            <a:lstStyle/>
            <a:p>
              <a:endParaRPr lang="en-US"/>
            </a:p>
          </p:txBody>
        </p:sp>
      </p:grpSp>
      <p:sp>
        <p:nvSpPr>
          <p:cNvPr id="6" name="TextBox 7">
            <a:extLst>
              <a:ext uri="{FF2B5EF4-FFF2-40B4-BE49-F238E27FC236}">
                <a16:creationId xmlns:a16="http://schemas.microsoft.com/office/drawing/2014/main" id="{4B413225-011B-AF6A-3B72-8B403F3191B1}"/>
              </a:ext>
            </a:extLst>
          </p:cNvPr>
          <p:cNvSpPr txBox="1"/>
          <p:nvPr/>
        </p:nvSpPr>
        <p:spPr>
          <a:xfrm>
            <a:off x="902142" y="3069272"/>
            <a:ext cx="16535400" cy="4062651"/>
          </a:xfrm>
          <a:prstGeom prst="rect">
            <a:avLst/>
          </a:prstGeom>
        </p:spPr>
        <p:txBody>
          <a:bodyPr wrap="square" lIns="0" tIns="0" rIns="0" bIns="0" rtlCol="0" anchor="t">
            <a:spAutoFit/>
          </a:bodyPr>
          <a:lstStyle/>
          <a:p>
            <a:r>
              <a:rPr lang="en-US" sz="6600" dirty="0">
                <a:solidFill>
                  <a:srgbClr val="16153B"/>
                </a:solidFill>
                <a:latin typeface="Montserrat" pitchFamily="2" charset="77"/>
              </a:rPr>
              <a:t>“When you ignore caregivers, you leave half the team on the bench.” </a:t>
            </a:r>
          </a:p>
          <a:p>
            <a:endParaRPr lang="en-US" sz="6600" dirty="0">
              <a:solidFill>
                <a:srgbClr val="16153B"/>
              </a:solidFill>
              <a:latin typeface="Montserrat" pitchFamily="2" charset="77"/>
            </a:endParaRPr>
          </a:p>
          <a:p>
            <a:pPr algn="r"/>
            <a:r>
              <a:rPr lang="en-US" sz="6600" dirty="0">
                <a:solidFill>
                  <a:srgbClr val="16153B"/>
                </a:solidFill>
                <a:latin typeface="Montserrat" pitchFamily="2" charset="77"/>
              </a:rPr>
              <a:t>   –Susannah Fox, former CTO of HHS</a:t>
            </a:r>
          </a:p>
        </p:txBody>
      </p:sp>
      <p:sp>
        <p:nvSpPr>
          <p:cNvPr id="7" name="Freeform 2">
            <a:extLst>
              <a:ext uri="{FF2B5EF4-FFF2-40B4-BE49-F238E27FC236}">
                <a16:creationId xmlns:a16="http://schemas.microsoft.com/office/drawing/2014/main" id="{C11EB35A-A61D-5EBD-F514-3D72954AE82B}"/>
              </a:ext>
            </a:extLst>
          </p:cNvPr>
          <p:cNvSpPr/>
          <p:nvPr/>
        </p:nvSpPr>
        <p:spPr>
          <a:xfrm>
            <a:off x="812571" y="1636764"/>
            <a:ext cx="711194" cy="580817"/>
          </a:xfrm>
          <a:custGeom>
            <a:avLst/>
            <a:gdLst/>
            <a:ahLst/>
            <a:cxnLst/>
            <a:rect l="l" t="t" r="r" b="b"/>
            <a:pathLst>
              <a:path w="1695094" h="1288272">
                <a:moveTo>
                  <a:pt x="0" y="0"/>
                </a:moveTo>
                <a:lnTo>
                  <a:pt x="1695094" y="0"/>
                </a:lnTo>
                <a:lnTo>
                  <a:pt x="1695094" y="1288272"/>
                </a:lnTo>
                <a:lnTo>
                  <a:pt x="0" y="128827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8" name="Freeform 2">
            <a:extLst>
              <a:ext uri="{FF2B5EF4-FFF2-40B4-BE49-F238E27FC236}">
                <a16:creationId xmlns:a16="http://schemas.microsoft.com/office/drawing/2014/main" id="{4B5FE74D-4135-F895-32B3-84A2EB79DAA7}"/>
              </a:ext>
            </a:extLst>
          </p:cNvPr>
          <p:cNvSpPr/>
          <p:nvPr/>
        </p:nvSpPr>
        <p:spPr>
          <a:xfrm rot="10800000">
            <a:off x="16992600" y="8039100"/>
            <a:ext cx="711194" cy="580817"/>
          </a:xfrm>
          <a:custGeom>
            <a:avLst/>
            <a:gdLst/>
            <a:ahLst/>
            <a:cxnLst/>
            <a:rect l="l" t="t" r="r" b="b"/>
            <a:pathLst>
              <a:path w="1695094" h="1288272">
                <a:moveTo>
                  <a:pt x="0" y="0"/>
                </a:moveTo>
                <a:lnTo>
                  <a:pt x="1695094" y="0"/>
                </a:lnTo>
                <a:lnTo>
                  <a:pt x="1695094" y="1288272"/>
                </a:lnTo>
                <a:lnTo>
                  <a:pt x="0" y="128827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960C22"/>
        </a:solidFill>
        <a:effectLst/>
      </p:bgPr>
    </p:bg>
    <p:spTree>
      <p:nvGrpSpPr>
        <p:cNvPr id="1" name=""/>
        <p:cNvGrpSpPr/>
        <p:nvPr/>
      </p:nvGrpSpPr>
      <p:grpSpPr>
        <a:xfrm>
          <a:off x="0" y="0"/>
          <a:ext cx="0" cy="0"/>
          <a:chOff x="0" y="0"/>
          <a:chExt cx="0" cy="0"/>
        </a:xfrm>
      </p:grpSpPr>
      <p:grpSp>
        <p:nvGrpSpPr>
          <p:cNvPr id="2" name="Group 2"/>
          <p:cNvGrpSpPr/>
          <p:nvPr/>
        </p:nvGrpSpPr>
        <p:grpSpPr>
          <a:xfrm>
            <a:off x="439067" y="2314557"/>
            <a:ext cx="17409865" cy="7669628"/>
            <a:chOff x="0" y="0"/>
            <a:chExt cx="5689498" cy="2506414"/>
          </a:xfrm>
        </p:grpSpPr>
        <p:sp>
          <p:nvSpPr>
            <p:cNvPr id="3" name="Freeform 3"/>
            <p:cNvSpPr/>
            <p:nvPr/>
          </p:nvSpPr>
          <p:spPr>
            <a:xfrm>
              <a:off x="10160" y="16510"/>
              <a:ext cx="5666638" cy="2478475"/>
            </a:xfrm>
            <a:custGeom>
              <a:avLst/>
              <a:gdLst/>
              <a:ahLst/>
              <a:cxnLst/>
              <a:rect l="l" t="t" r="r" b="b"/>
              <a:pathLst>
                <a:path w="5666638" h="2478475">
                  <a:moveTo>
                    <a:pt x="5666638" y="2478475"/>
                  </a:moveTo>
                  <a:lnTo>
                    <a:pt x="0" y="2470854"/>
                  </a:lnTo>
                  <a:lnTo>
                    <a:pt x="0" y="872827"/>
                  </a:lnTo>
                  <a:lnTo>
                    <a:pt x="17780" y="19050"/>
                  </a:lnTo>
                  <a:lnTo>
                    <a:pt x="2823756" y="0"/>
                  </a:lnTo>
                  <a:lnTo>
                    <a:pt x="5647588" y="5080"/>
                  </a:lnTo>
                  <a:close/>
                </a:path>
              </a:pathLst>
            </a:custGeom>
            <a:solidFill>
              <a:srgbClr val="FFFFFF"/>
            </a:solidFill>
          </p:spPr>
          <p:txBody>
            <a:bodyPr/>
            <a:lstStyle/>
            <a:p>
              <a:endParaRPr lang="en-US"/>
            </a:p>
          </p:txBody>
        </p:sp>
        <p:sp>
          <p:nvSpPr>
            <p:cNvPr id="4" name="Freeform 4"/>
            <p:cNvSpPr/>
            <p:nvPr/>
          </p:nvSpPr>
          <p:spPr>
            <a:xfrm>
              <a:off x="-3810" y="0"/>
              <a:ext cx="5695849" cy="2505144"/>
            </a:xfrm>
            <a:custGeom>
              <a:avLst/>
              <a:gdLst/>
              <a:ahLst/>
              <a:cxnLst/>
              <a:rect l="l" t="t" r="r" b="b"/>
              <a:pathLst>
                <a:path w="5695849" h="2505144">
                  <a:moveTo>
                    <a:pt x="5661558" y="21590"/>
                  </a:moveTo>
                  <a:cubicBezTo>
                    <a:pt x="5662829" y="34290"/>
                    <a:pt x="5662829" y="44450"/>
                    <a:pt x="5664099" y="54610"/>
                  </a:cubicBezTo>
                  <a:cubicBezTo>
                    <a:pt x="5666638" y="101153"/>
                    <a:pt x="5667908" y="154460"/>
                    <a:pt x="5670449" y="205864"/>
                  </a:cubicBezTo>
                  <a:cubicBezTo>
                    <a:pt x="5670449" y="280113"/>
                    <a:pt x="5683149" y="1744154"/>
                    <a:pt x="5689499" y="1818403"/>
                  </a:cubicBezTo>
                  <a:cubicBezTo>
                    <a:pt x="5695849" y="1930729"/>
                    <a:pt x="5692038" y="2044958"/>
                    <a:pt x="5692038" y="2157284"/>
                  </a:cubicBezTo>
                  <a:cubicBezTo>
                    <a:pt x="5692038" y="2256283"/>
                    <a:pt x="5693308" y="2347666"/>
                    <a:pt x="5694579" y="2444184"/>
                  </a:cubicBezTo>
                  <a:cubicBezTo>
                    <a:pt x="5694579" y="2465774"/>
                    <a:pt x="5694579" y="2479744"/>
                    <a:pt x="5694579" y="2503874"/>
                  </a:cubicBezTo>
                  <a:cubicBezTo>
                    <a:pt x="5671719" y="2503874"/>
                    <a:pt x="5651399" y="2505144"/>
                    <a:pt x="5618165" y="2503874"/>
                  </a:cubicBezTo>
                  <a:cubicBezTo>
                    <a:pt x="5330381" y="2498794"/>
                    <a:pt x="5038169" y="2505144"/>
                    <a:pt x="4750385" y="2500064"/>
                  </a:cubicBezTo>
                  <a:cubicBezTo>
                    <a:pt x="4577714" y="2496254"/>
                    <a:pt x="4409471" y="2498794"/>
                    <a:pt x="4236800" y="2496254"/>
                  </a:cubicBezTo>
                  <a:cubicBezTo>
                    <a:pt x="4157106" y="2494984"/>
                    <a:pt x="4077412" y="2493714"/>
                    <a:pt x="3997718" y="2492444"/>
                  </a:cubicBezTo>
                  <a:cubicBezTo>
                    <a:pt x="3949016" y="2492444"/>
                    <a:pt x="3904741" y="2493714"/>
                    <a:pt x="3856039" y="2493714"/>
                  </a:cubicBezTo>
                  <a:cubicBezTo>
                    <a:pt x="3732071" y="2492444"/>
                    <a:pt x="3391157" y="2493714"/>
                    <a:pt x="3267188" y="2492444"/>
                  </a:cubicBezTo>
                  <a:cubicBezTo>
                    <a:pt x="3178639" y="2491174"/>
                    <a:pt x="1407659" y="2500064"/>
                    <a:pt x="1319110" y="2498794"/>
                  </a:cubicBezTo>
                  <a:cubicBezTo>
                    <a:pt x="1296972" y="2498794"/>
                    <a:pt x="1270408" y="2500064"/>
                    <a:pt x="1248271" y="2500064"/>
                  </a:cubicBezTo>
                  <a:cubicBezTo>
                    <a:pt x="1195141" y="2500064"/>
                    <a:pt x="1146439" y="2501334"/>
                    <a:pt x="1093310" y="2501334"/>
                  </a:cubicBezTo>
                  <a:cubicBezTo>
                    <a:pt x="960486" y="2501334"/>
                    <a:pt x="832090" y="2500064"/>
                    <a:pt x="699267" y="2498794"/>
                  </a:cubicBezTo>
                  <a:cubicBezTo>
                    <a:pt x="619573" y="2497524"/>
                    <a:pt x="539878" y="2496254"/>
                    <a:pt x="464612" y="2494984"/>
                  </a:cubicBezTo>
                  <a:cubicBezTo>
                    <a:pt x="322933" y="2493714"/>
                    <a:pt x="181255" y="2492444"/>
                    <a:pt x="48260" y="2492444"/>
                  </a:cubicBezTo>
                  <a:cubicBezTo>
                    <a:pt x="38100" y="2492444"/>
                    <a:pt x="29210" y="2492444"/>
                    <a:pt x="19050" y="2491174"/>
                  </a:cubicBezTo>
                  <a:cubicBezTo>
                    <a:pt x="10160" y="2489904"/>
                    <a:pt x="5080" y="2483554"/>
                    <a:pt x="7620" y="2474664"/>
                  </a:cubicBezTo>
                  <a:cubicBezTo>
                    <a:pt x="16510" y="2442857"/>
                    <a:pt x="12700" y="2395262"/>
                    <a:pt x="11430" y="2345762"/>
                  </a:cubicBezTo>
                  <a:cubicBezTo>
                    <a:pt x="10160" y="2244860"/>
                    <a:pt x="6350" y="2145861"/>
                    <a:pt x="7620" y="2044958"/>
                  </a:cubicBezTo>
                  <a:cubicBezTo>
                    <a:pt x="5080" y="1919306"/>
                    <a:pt x="0" y="363881"/>
                    <a:pt x="7620" y="236325"/>
                  </a:cubicBezTo>
                  <a:cubicBezTo>
                    <a:pt x="8890" y="211575"/>
                    <a:pt x="7620" y="184921"/>
                    <a:pt x="8890" y="160172"/>
                  </a:cubicBezTo>
                  <a:cubicBezTo>
                    <a:pt x="10160" y="120191"/>
                    <a:pt x="12700" y="76403"/>
                    <a:pt x="13970" y="44450"/>
                  </a:cubicBezTo>
                  <a:cubicBezTo>
                    <a:pt x="13970" y="41910"/>
                    <a:pt x="15240" y="39370"/>
                    <a:pt x="16510" y="38100"/>
                  </a:cubicBezTo>
                  <a:cubicBezTo>
                    <a:pt x="38100" y="35560"/>
                    <a:pt x="70569" y="30480"/>
                    <a:pt x="141408" y="29210"/>
                  </a:cubicBezTo>
                  <a:cubicBezTo>
                    <a:pt x="260949" y="25400"/>
                    <a:pt x="380490" y="22860"/>
                    <a:pt x="504459" y="20320"/>
                  </a:cubicBezTo>
                  <a:cubicBezTo>
                    <a:pt x="588580" y="17780"/>
                    <a:pt x="672702" y="16510"/>
                    <a:pt x="752396" y="13970"/>
                  </a:cubicBezTo>
                  <a:cubicBezTo>
                    <a:pt x="832090" y="11430"/>
                    <a:pt x="916212" y="8890"/>
                    <a:pt x="995906" y="8890"/>
                  </a:cubicBezTo>
                  <a:cubicBezTo>
                    <a:pt x="1084455" y="7620"/>
                    <a:pt x="1173004" y="10160"/>
                    <a:pt x="1261553" y="8890"/>
                  </a:cubicBezTo>
                  <a:cubicBezTo>
                    <a:pt x="1372239" y="8890"/>
                    <a:pt x="3377875" y="6350"/>
                    <a:pt x="3488561" y="5080"/>
                  </a:cubicBezTo>
                  <a:cubicBezTo>
                    <a:pt x="3594820" y="3810"/>
                    <a:pt x="3701079" y="2540"/>
                    <a:pt x="3811765" y="2540"/>
                  </a:cubicBezTo>
                  <a:cubicBezTo>
                    <a:pt x="3993291" y="1270"/>
                    <a:pt x="4170388" y="0"/>
                    <a:pt x="4351914" y="0"/>
                  </a:cubicBezTo>
                  <a:cubicBezTo>
                    <a:pt x="4427181" y="0"/>
                    <a:pt x="4506875" y="2540"/>
                    <a:pt x="4582141" y="2540"/>
                  </a:cubicBezTo>
                  <a:cubicBezTo>
                    <a:pt x="4790231" y="3810"/>
                    <a:pt x="5002749" y="5080"/>
                    <a:pt x="5210839" y="7620"/>
                  </a:cubicBezTo>
                  <a:cubicBezTo>
                    <a:pt x="5321526" y="8890"/>
                    <a:pt x="5432212" y="12700"/>
                    <a:pt x="5542898" y="16510"/>
                  </a:cubicBezTo>
                  <a:cubicBezTo>
                    <a:pt x="5569463" y="16510"/>
                    <a:pt x="5596028" y="16510"/>
                    <a:pt x="5618165" y="16510"/>
                  </a:cubicBezTo>
                  <a:cubicBezTo>
                    <a:pt x="5642508" y="17780"/>
                    <a:pt x="5651399" y="20320"/>
                    <a:pt x="5661558" y="21590"/>
                  </a:cubicBezTo>
                  <a:close/>
                  <a:moveTo>
                    <a:pt x="5671719" y="2487364"/>
                  </a:moveTo>
                  <a:cubicBezTo>
                    <a:pt x="5672989" y="2470854"/>
                    <a:pt x="5674258" y="2458154"/>
                    <a:pt x="5674258" y="2445454"/>
                  </a:cubicBezTo>
                  <a:cubicBezTo>
                    <a:pt x="5672989" y="2338147"/>
                    <a:pt x="5671719" y="2237244"/>
                    <a:pt x="5671719" y="2128726"/>
                  </a:cubicBezTo>
                  <a:cubicBezTo>
                    <a:pt x="5671719" y="2079227"/>
                    <a:pt x="5674258" y="2029728"/>
                    <a:pt x="5672989" y="1980228"/>
                  </a:cubicBezTo>
                  <a:cubicBezTo>
                    <a:pt x="5672989" y="1934536"/>
                    <a:pt x="5671719" y="1886941"/>
                    <a:pt x="5670449" y="1841249"/>
                  </a:cubicBezTo>
                  <a:cubicBezTo>
                    <a:pt x="5665369" y="1770807"/>
                    <a:pt x="5653939" y="312478"/>
                    <a:pt x="5653939" y="242036"/>
                  </a:cubicBezTo>
                  <a:cubicBezTo>
                    <a:pt x="5651399" y="183018"/>
                    <a:pt x="5648858" y="122095"/>
                    <a:pt x="5646319" y="63500"/>
                  </a:cubicBezTo>
                  <a:cubicBezTo>
                    <a:pt x="5645049" y="44450"/>
                    <a:pt x="5643779" y="43180"/>
                    <a:pt x="5604882" y="41910"/>
                  </a:cubicBezTo>
                  <a:cubicBezTo>
                    <a:pt x="5591600" y="41910"/>
                    <a:pt x="5582745" y="41910"/>
                    <a:pt x="5569463" y="40640"/>
                  </a:cubicBezTo>
                  <a:cubicBezTo>
                    <a:pt x="5458777" y="36830"/>
                    <a:pt x="5343663" y="31750"/>
                    <a:pt x="5232976" y="30480"/>
                  </a:cubicBezTo>
                  <a:cubicBezTo>
                    <a:pt x="4962902" y="26670"/>
                    <a:pt x="4688400" y="25400"/>
                    <a:pt x="4418326" y="22860"/>
                  </a:cubicBezTo>
                  <a:cubicBezTo>
                    <a:pt x="4378479" y="22860"/>
                    <a:pt x="4334204" y="22860"/>
                    <a:pt x="4294357" y="22860"/>
                  </a:cubicBezTo>
                  <a:cubicBezTo>
                    <a:pt x="4227946" y="22860"/>
                    <a:pt x="4161534" y="22860"/>
                    <a:pt x="4099549" y="22860"/>
                  </a:cubicBezTo>
                  <a:cubicBezTo>
                    <a:pt x="3957871" y="22860"/>
                    <a:pt x="3816192" y="22860"/>
                    <a:pt x="3678941" y="24130"/>
                  </a:cubicBezTo>
                  <a:cubicBezTo>
                    <a:pt x="3559400" y="25400"/>
                    <a:pt x="1544910" y="29210"/>
                    <a:pt x="1425369" y="29210"/>
                  </a:cubicBezTo>
                  <a:cubicBezTo>
                    <a:pt x="1230561" y="29210"/>
                    <a:pt x="1035753" y="26670"/>
                    <a:pt x="840945" y="33020"/>
                  </a:cubicBezTo>
                  <a:cubicBezTo>
                    <a:pt x="739114" y="36830"/>
                    <a:pt x="641710" y="36830"/>
                    <a:pt x="544306" y="38100"/>
                  </a:cubicBezTo>
                  <a:cubicBezTo>
                    <a:pt x="376063" y="41910"/>
                    <a:pt x="207820" y="45720"/>
                    <a:pt x="49530" y="50800"/>
                  </a:cubicBezTo>
                  <a:cubicBezTo>
                    <a:pt x="36830" y="50800"/>
                    <a:pt x="34290" y="53340"/>
                    <a:pt x="33020" y="70692"/>
                  </a:cubicBezTo>
                  <a:cubicBezTo>
                    <a:pt x="31750" y="104961"/>
                    <a:pt x="31750" y="139230"/>
                    <a:pt x="30480" y="173499"/>
                  </a:cubicBezTo>
                  <a:cubicBezTo>
                    <a:pt x="29210" y="230613"/>
                    <a:pt x="26670" y="285824"/>
                    <a:pt x="25400" y="342939"/>
                  </a:cubicBezTo>
                  <a:cubicBezTo>
                    <a:pt x="20320" y="403861"/>
                    <a:pt x="26670" y="1892652"/>
                    <a:pt x="29210" y="1953575"/>
                  </a:cubicBezTo>
                  <a:cubicBezTo>
                    <a:pt x="29210" y="2018305"/>
                    <a:pt x="29210" y="2084938"/>
                    <a:pt x="30480" y="2149668"/>
                  </a:cubicBezTo>
                  <a:cubicBezTo>
                    <a:pt x="30480" y="2197264"/>
                    <a:pt x="33020" y="2244860"/>
                    <a:pt x="33020" y="2292455"/>
                  </a:cubicBezTo>
                  <a:cubicBezTo>
                    <a:pt x="33020" y="2343858"/>
                    <a:pt x="33020" y="2395262"/>
                    <a:pt x="31750" y="2445454"/>
                  </a:cubicBezTo>
                  <a:cubicBezTo>
                    <a:pt x="31750" y="2449264"/>
                    <a:pt x="31750" y="2451804"/>
                    <a:pt x="31750" y="2455614"/>
                  </a:cubicBezTo>
                  <a:cubicBezTo>
                    <a:pt x="31750" y="2465774"/>
                    <a:pt x="35560" y="2469585"/>
                    <a:pt x="44450" y="2469585"/>
                  </a:cubicBezTo>
                  <a:cubicBezTo>
                    <a:pt x="79424" y="2469585"/>
                    <a:pt x="141408" y="2470854"/>
                    <a:pt x="198965" y="2470854"/>
                  </a:cubicBezTo>
                  <a:cubicBezTo>
                    <a:pt x="283086" y="2470854"/>
                    <a:pt x="371635" y="2468314"/>
                    <a:pt x="455757" y="2470854"/>
                  </a:cubicBezTo>
                  <a:cubicBezTo>
                    <a:pt x="593008" y="2474664"/>
                    <a:pt x="730259" y="2477204"/>
                    <a:pt x="867510" y="2475935"/>
                  </a:cubicBezTo>
                  <a:cubicBezTo>
                    <a:pt x="956059" y="2474664"/>
                    <a:pt x="1040180" y="2477204"/>
                    <a:pt x="1128729" y="2477204"/>
                  </a:cubicBezTo>
                  <a:cubicBezTo>
                    <a:pt x="1257126" y="2477204"/>
                    <a:pt x="1385522" y="2475935"/>
                    <a:pt x="1513918" y="2477204"/>
                  </a:cubicBezTo>
                  <a:cubicBezTo>
                    <a:pt x="1704298" y="2478474"/>
                    <a:pt x="3794055" y="2468314"/>
                    <a:pt x="3988863" y="2470854"/>
                  </a:cubicBezTo>
                  <a:cubicBezTo>
                    <a:pt x="4072984" y="2472124"/>
                    <a:pt x="4157106" y="2473394"/>
                    <a:pt x="4236800" y="2473394"/>
                  </a:cubicBezTo>
                  <a:cubicBezTo>
                    <a:pt x="4382906" y="2475935"/>
                    <a:pt x="4524584" y="2472124"/>
                    <a:pt x="4670691" y="2475935"/>
                  </a:cubicBezTo>
                  <a:cubicBezTo>
                    <a:pt x="4790231" y="2478474"/>
                    <a:pt x="4909773" y="2478474"/>
                    <a:pt x="5029314" y="2481014"/>
                  </a:cubicBezTo>
                  <a:cubicBezTo>
                    <a:pt x="5206412" y="2484824"/>
                    <a:pt x="5383510" y="2487364"/>
                    <a:pt x="5560608" y="2488635"/>
                  </a:cubicBezTo>
                  <a:cubicBezTo>
                    <a:pt x="5627020" y="2488635"/>
                    <a:pt x="5651399" y="2487364"/>
                    <a:pt x="5671719" y="2487364"/>
                  </a:cubicBezTo>
                  <a:close/>
                </a:path>
              </a:pathLst>
            </a:custGeom>
            <a:solidFill>
              <a:srgbClr val="FFFFFF"/>
            </a:solidFill>
          </p:spPr>
          <p:txBody>
            <a:bodyPr/>
            <a:lstStyle/>
            <a:p>
              <a:endParaRPr lang="en-US"/>
            </a:p>
          </p:txBody>
        </p:sp>
      </p:grpSp>
      <p:sp>
        <p:nvSpPr>
          <p:cNvPr id="5" name="TextBox 5"/>
          <p:cNvSpPr txBox="1"/>
          <p:nvPr/>
        </p:nvSpPr>
        <p:spPr>
          <a:xfrm>
            <a:off x="283325" y="693055"/>
            <a:ext cx="17721350" cy="1500492"/>
          </a:xfrm>
          <a:prstGeom prst="rect">
            <a:avLst/>
          </a:prstGeom>
        </p:spPr>
        <p:txBody>
          <a:bodyPr lIns="0" tIns="0" rIns="0" bIns="0" rtlCol="0" anchor="t">
            <a:spAutoFit/>
          </a:bodyPr>
          <a:lstStyle/>
          <a:p>
            <a:pPr algn="l">
              <a:lnSpc>
                <a:spcPts val="12320"/>
              </a:lnSpc>
              <a:spcBef>
                <a:spcPct val="0"/>
              </a:spcBef>
            </a:pPr>
            <a:r>
              <a:rPr lang="en-US" sz="8800">
                <a:solidFill>
                  <a:srgbClr val="FFFFFF"/>
                </a:solidFill>
                <a:latin typeface="Montserrat"/>
                <a:ea typeface="Montserrat"/>
                <a:cs typeface="Montserrat"/>
                <a:sym typeface="Montserrat"/>
              </a:rPr>
              <a:t>Acknowledgments</a:t>
            </a:r>
          </a:p>
        </p:txBody>
      </p:sp>
      <p:sp>
        <p:nvSpPr>
          <p:cNvPr id="6" name="AutoShape 6"/>
          <p:cNvSpPr/>
          <p:nvPr/>
        </p:nvSpPr>
        <p:spPr>
          <a:xfrm>
            <a:off x="0" y="1960347"/>
            <a:ext cx="18287977" cy="0"/>
          </a:xfrm>
          <a:prstGeom prst="line">
            <a:avLst/>
          </a:prstGeom>
          <a:ln w="57150" cap="flat">
            <a:solidFill>
              <a:srgbClr val="FFFFFF"/>
            </a:solidFill>
            <a:prstDash val="solid"/>
            <a:headEnd type="none" w="sm" len="sm"/>
            <a:tailEnd type="none" w="sm" len="sm"/>
          </a:ln>
        </p:spPr>
        <p:txBody>
          <a:bodyPr/>
          <a:lstStyle/>
          <a:p>
            <a:endParaRPr lang="en-US"/>
          </a:p>
        </p:txBody>
      </p:sp>
      <p:graphicFrame>
        <p:nvGraphicFramePr>
          <p:cNvPr id="7" name="Table 6">
            <a:extLst>
              <a:ext uri="{FF2B5EF4-FFF2-40B4-BE49-F238E27FC236}">
                <a16:creationId xmlns:a16="http://schemas.microsoft.com/office/drawing/2014/main" id="{3D8CD342-7277-B5BC-D539-79129F042DDC}"/>
              </a:ext>
            </a:extLst>
          </p:cNvPr>
          <p:cNvGraphicFramePr>
            <a:graphicFrameLocks noGrp="1"/>
          </p:cNvGraphicFramePr>
          <p:nvPr/>
        </p:nvGraphicFramePr>
        <p:xfrm>
          <a:off x="914400" y="2590434"/>
          <a:ext cx="16191575" cy="7010400"/>
        </p:xfrm>
        <a:graphic>
          <a:graphicData uri="http://schemas.openxmlformats.org/drawingml/2006/table">
            <a:tbl>
              <a:tblPr firstRow="1" bandRow="1">
                <a:tableStyleId>{5940675A-B579-460E-94D1-54222C63F5DA}</a:tableStyleId>
              </a:tblPr>
              <a:tblGrid>
                <a:gridCol w="5089224">
                  <a:extLst>
                    <a:ext uri="{9D8B030D-6E8A-4147-A177-3AD203B41FA5}">
                      <a16:colId xmlns:a16="http://schemas.microsoft.com/office/drawing/2014/main" val="20000"/>
                    </a:ext>
                  </a:extLst>
                </a:gridCol>
                <a:gridCol w="5514894">
                  <a:extLst>
                    <a:ext uri="{9D8B030D-6E8A-4147-A177-3AD203B41FA5}">
                      <a16:colId xmlns:a16="http://schemas.microsoft.com/office/drawing/2014/main" val="2517665039"/>
                    </a:ext>
                  </a:extLst>
                </a:gridCol>
                <a:gridCol w="5587457">
                  <a:extLst>
                    <a:ext uri="{9D8B030D-6E8A-4147-A177-3AD203B41FA5}">
                      <a16:colId xmlns:a16="http://schemas.microsoft.com/office/drawing/2014/main" val="20001"/>
                    </a:ext>
                  </a:extLst>
                </a:gridCol>
              </a:tblGrid>
              <a:tr h="38931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b="1" dirty="0">
                          <a:solidFill>
                            <a:schemeClr val="bg1"/>
                          </a:solidFill>
                          <a:latin typeface="Montserrat" pitchFamily="2" charset="77"/>
                        </a:rPr>
                        <a:t>Funding</a:t>
                      </a:r>
                    </a:p>
                  </a:txBody>
                  <a:tcPr marL="60958" marR="60958" marT="30411" marB="30411">
                    <a:solidFill>
                      <a:schemeClr val="accent2">
                        <a:lumMod val="7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b="1" dirty="0">
                          <a:solidFill>
                            <a:schemeClr val="bg1"/>
                          </a:solidFill>
                          <a:latin typeface="Montserrat" pitchFamily="2" charset="77"/>
                        </a:rPr>
                        <a:t>Mentees</a:t>
                      </a:r>
                    </a:p>
                  </a:txBody>
                  <a:tcPr marL="60958" marR="60958" marT="30411" marB="30411">
                    <a:solidFill>
                      <a:schemeClr val="accent2">
                        <a:lumMod val="7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b="1" dirty="0">
                          <a:solidFill>
                            <a:schemeClr val="bg1"/>
                          </a:solidFill>
                          <a:latin typeface="Montserrat" pitchFamily="2" charset="77"/>
                        </a:rPr>
                        <a:t>Team</a:t>
                      </a:r>
                    </a:p>
                  </a:txBody>
                  <a:tcPr marL="60958" marR="60958" marT="30411" marB="30411">
                    <a:solidFill>
                      <a:schemeClr val="accent2">
                        <a:lumMod val="75000"/>
                      </a:schemeClr>
                    </a:solidFill>
                  </a:tcPr>
                </a:tc>
                <a:extLst>
                  <a:ext uri="{0D108BD9-81ED-4DB2-BD59-A6C34878D82A}">
                    <a16:rowId xmlns:a16="http://schemas.microsoft.com/office/drawing/2014/main" val="10000"/>
                  </a:ext>
                </a:extLst>
              </a:tr>
              <a:tr h="6621089">
                <a:tc>
                  <a:txBody>
                    <a:bodyPr/>
                    <a:lstStyle/>
                    <a:p>
                      <a:pPr marL="57150" lvl="1" indent="0">
                        <a:buFont typeface="Arial" panose="020B0604020202020204" pitchFamily="34" charset="0"/>
                        <a:buNone/>
                        <a:defRPr/>
                      </a:pPr>
                      <a:endParaRPr lang="en-US" sz="1200" b="0" dirty="0">
                        <a:solidFill>
                          <a:schemeClr val="tx1"/>
                        </a:solidFill>
                        <a:latin typeface="Montserrat" pitchFamily="2" charset="77"/>
                      </a:endParaRPr>
                    </a:p>
                    <a:p>
                      <a:pPr marL="57150" lvl="1" indent="0">
                        <a:buFont typeface="Arial" panose="020B0604020202020204" pitchFamily="34" charset="0"/>
                        <a:buNone/>
                        <a:defRPr/>
                      </a:pPr>
                      <a:r>
                        <a:rPr lang="en-US" sz="2000" b="0" dirty="0">
                          <a:solidFill>
                            <a:schemeClr val="tx1"/>
                          </a:solidFill>
                          <a:latin typeface="Montserrat" pitchFamily="2" charset="77"/>
                        </a:rPr>
                        <a:t>VA HSR&amp;D CDA</a:t>
                      </a:r>
                    </a:p>
                    <a:p>
                      <a:pPr marL="57150" lvl="1" indent="0">
                        <a:buFont typeface="Arial" panose="020B0604020202020204" pitchFamily="34" charset="0"/>
                        <a:buNone/>
                        <a:defRPr/>
                      </a:pPr>
                      <a:r>
                        <a:rPr lang="en-US" sz="2000" b="0" dirty="0">
                          <a:solidFill>
                            <a:schemeClr val="tx1"/>
                          </a:solidFill>
                          <a:latin typeface="Montserrat" pitchFamily="2" charset="77"/>
                        </a:rPr>
                        <a:t>CHF QUERI</a:t>
                      </a:r>
                    </a:p>
                    <a:p>
                      <a:pPr marL="57150" lvl="1" indent="0">
                        <a:buFont typeface="Arial" panose="020B0604020202020204" pitchFamily="34" charset="0"/>
                        <a:buNone/>
                        <a:defRPr/>
                      </a:pPr>
                      <a:r>
                        <a:rPr lang="en-US" sz="2000" b="0" dirty="0">
                          <a:solidFill>
                            <a:schemeClr val="tx1"/>
                          </a:solidFill>
                          <a:latin typeface="Montserrat" pitchFamily="2" charset="77"/>
                        </a:rPr>
                        <a:t>VA HSR&amp;D Pilot Grant</a:t>
                      </a:r>
                    </a:p>
                    <a:p>
                      <a:pPr marL="57150" lvl="1" indent="0">
                        <a:buFont typeface="Arial" panose="020B0604020202020204" pitchFamily="34" charset="0"/>
                        <a:buNone/>
                        <a:defRPr/>
                      </a:pPr>
                      <a:r>
                        <a:rPr lang="en-US" sz="2000" b="0" dirty="0">
                          <a:solidFill>
                            <a:schemeClr val="tx1"/>
                          </a:solidFill>
                          <a:latin typeface="Montserrat" pitchFamily="2" charset="77"/>
                        </a:rPr>
                        <a:t>Ci2i LIP</a:t>
                      </a:r>
                    </a:p>
                    <a:p>
                      <a:pPr marL="57150" lvl="1" indent="0">
                        <a:buFont typeface="Arial" panose="020B0604020202020204" pitchFamily="34" charset="0"/>
                        <a:buNone/>
                        <a:defRPr/>
                      </a:pPr>
                      <a:r>
                        <a:rPr lang="en-US" sz="2000" b="0" dirty="0">
                          <a:solidFill>
                            <a:schemeClr val="tx1"/>
                          </a:solidFill>
                          <a:latin typeface="Montserrat" pitchFamily="2" charset="77"/>
                        </a:rPr>
                        <a:t>VA HSR&amp;D IIR</a:t>
                      </a:r>
                    </a:p>
                    <a:p>
                      <a:pPr marL="57150" lvl="1" indent="0">
                        <a:buFont typeface="Arial" panose="020B0604020202020204" pitchFamily="34" charset="0"/>
                        <a:buNone/>
                        <a:defRPr/>
                      </a:pPr>
                      <a:r>
                        <a:rPr lang="en-US" sz="2000" b="0" dirty="0">
                          <a:solidFill>
                            <a:schemeClr val="tx1"/>
                          </a:solidFill>
                          <a:latin typeface="Montserrat" pitchFamily="2" charset="77"/>
                        </a:rPr>
                        <a:t>VA HSR&amp;D SDR</a:t>
                      </a:r>
                    </a:p>
                    <a:p>
                      <a:pPr marL="57150" lvl="1" indent="0">
                        <a:buFont typeface="Arial" panose="020B0604020202020204" pitchFamily="34" charset="0"/>
                        <a:buNone/>
                        <a:defRPr/>
                      </a:pPr>
                      <a:r>
                        <a:rPr lang="en-US" sz="2000" b="0" dirty="0">
                          <a:solidFill>
                            <a:schemeClr val="tx1"/>
                          </a:solidFill>
                          <a:latin typeface="Montserrat" pitchFamily="2" charset="77"/>
                        </a:rPr>
                        <a:t>NIH OBSSR </a:t>
                      </a:r>
                    </a:p>
                    <a:p>
                      <a:pPr marL="57150" lvl="1" indent="0">
                        <a:buFont typeface="Arial" panose="020B0604020202020204" pitchFamily="34" charset="0"/>
                        <a:buNone/>
                        <a:defRPr/>
                      </a:pPr>
                      <a:r>
                        <a:rPr lang="en-US" sz="2000" b="0" dirty="0">
                          <a:solidFill>
                            <a:schemeClr val="tx1"/>
                          </a:solidFill>
                          <a:latin typeface="Montserrat" pitchFamily="2" charset="77"/>
                        </a:rPr>
                        <a:t>Stanford Presence and Bedside Medicine</a:t>
                      </a:r>
                    </a:p>
                    <a:p>
                      <a:pPr marL="57150" lvl="1" indent="0">
                        <a:buFont typeface="Arial" panose="020B0604020202020204" pitchFamily="34" charset="0"/>
                        <a:buNone/>
                        <a:defRPr/>
                      </a:pPr>
                      <a:r>
                        <a:rPr lang="en-US" sz="2000" b="0" dirty="0">
                          <a:solidFill>
                            <a:schemeClr val="tx1"/>
                          </a:solidFill>
                          <a:latin typeface="Montserrat" pitchFamily="2" charset="77"/>
                        </a:rPr>
                        <a:t>Cambia Health Foundation</a:t>
                      </a:r>
                    </a:p>
                    <a:p>
                      <a:pPr marL="57150" lvl="1" indent="0">
                        <a:buFont typeface="Arial" panose="020B0604020202020204" pitchFamily="34" charset="0"/>
                        <a:buNone/>
                        <a:defRPr/>
                      </a:pPr>
                      <a:r>
                        <a:rPr lang="en-US" sz="2000" b="0" dirty="0">
                          <a:solidFill>
                            <a:schemeClr val="tx1"/>
                          </a:solidFill>
                          <a:latin typeface="Montserrat" pitchFamily="2" charset="77"/>
                        </a:rPr>
                        <a:t>Stanford CARE/</a:t>
                      </a:r>
                      <a:r>
                        <a:rPr lang="en-US" sz="2000" b="0" dirty="0" err="1">
                          <a:solidFill>
                            <a:schemeClr val="tx1"/>
                          </a:solidFill>
                          <a:latin typeface="Montserrat" pitchFamily="2" charset="77"/>
                        </a:rPr>
                        <a:t>Kurella</a:t>
                      </a:r>
                      <a:r>
                        <a:rPr lang="en-US" sz="2000" b="0" dirty="0">
                          <a:solidFill>
                            <a:schemeClr val="tx1"/>
                          </a:solidFill>
                          <a:latin typeface="Montserrat" pitchFamily="2" charset="77"/>
                        </a:rPr>
                        <a:t> Family</a:t>
                      </a:r>
                    </a:p>
                    <a:p>
                      <a:pPr marL="57150" lvl="1" indent="0">
                        <a:buFont typeface="Arial" panose="020B0604020202020204" pitchFamily="34" charset="0"/>
                        <a:buNone/>
                        <a:defRPr/>
                      </a:pPr>
                      <a:endParaRPr lang="en-US" sz="2000" b="0" dirty="0">
                        <a:solidFill>
                          <a:schemeClr val="tx1"/>
                        </a:solidFill>
                        <a:latin typeface="Montserrat" pitchFamily="2" charset="77"/>
                      </a:endParaRPr>
                    </a:p>
                    <a:p>
                      <a:endParaRPr lang="en-US" sz="2000" b="0" dirty="0">
                        <a:solidFill>
                          <a:schemeClr val="tx1"/>
                        </a:solidFill>
                        <a:latin typeface="Montserrat" pitchFamily="2" charset="77"/>
                      </a:endParaRPr>
                    </a:p>
                  </a:txBody>
                  <a:tcPr marL="60958" marR="60958" marT="30411" marB="30411"/>
                </a:tc>
                <a:tc>
                  <a:txBody>
                    <a:bodyPr/>
                    <a:lstStyle/>
                    <a:p>
                      <a:pPr marL="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latin typeface="Montserrat" pitchFamily="2" charset="77"/>
                        <a:ea typeface="+mn-ea"/>
                        <a:cs typeface="+mn-cs"/>
                      </a:endParaRPr>
                    </a:p>
                    <a:p>
                      <a:pPr marL="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2000" b="0" kern="1200" dirty="0">
                          <a:solidFill>
                            <a:schemeClr val="tx1"/>
                          </a:solidFill>
                          <a:latin typeface="Montserrat" pitchFamily="2" charset="77"/>
                          <a:ea typeface="+mn-ea"/>
                          <a:cs typeface="+mn-cs"/>
                        </a:rPr>
                        <a:t>Rishabh Shah, MS</a:t>
                      </a:r>
                      <a:endParaRPr lang="en-US" sz="2000" b="0" dirty="0">
                        <a:solidFill>
                          <a:schemeClr val="tx1"/>
                        </a:solidFill>
                        <a:latin typeface="Montserrat" pitchFamily="2" charset="77"/>
                      </a:endParaRPr>
                    </a:p>
                    <a:p>
                      <a:pPr marL="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2000" b="0" dirty="0" err="1">
                          <a:solidFill>
                            <a:schemeClr val="tx1"/>
                          </a:solidFill>
                          <a:latin typeface="Montserrat" pitchFamily="2" charset="77"/>
                        </a:rPr>
                        <a:t>Juliah</a:t>
                      </a:r>
                      <a:r>
                        <a:rPr lang="en-US" sz="2000" b="0" dirty="0">
                          <a:solidFill>
                            <a:schemeClr val="tx1"/>
                          </a:solidFill>
                          <a:latin typeface="Montserrat" pitchFamily="2" charset="77"/>
                        </a:rPr>
                        <a:t> Shay Ryann Kim, MS</a:t>
                      </a:r>
                    </a:p>
                    <a:p>
                      <a:pPr marL="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2000" b="0" dirty="0" err="1">
                          <a:solidFill>
                            <a:schemeClr val="tx1"/>
                          </a:solidFill>
                          <a:latin typeface="Montserrat" pitchFamily="2" charset="77"/>
                        </a:rPr>
                        <a:t>Ambri</a:t>
                      </a:r>
                      <a:r>
                        <a:rPr lang="en-US" sz="2000" b="0" dirty="0">
                          <a:solidFill>
                            <a:schemeClr val="tx1"/>
                          </a:solidFill>
                          <a:latin typeface="Montserrat" pitchFamily="2" charset="77"/>
                        </a:rPr>
                        <a:t> </a:t>
                      </a:r>
                      <a:r>
                        <a:rPr lang="en-US" sz="2000" b="0" dirty="0" err="1">
                          <a:solidFill>
                            <a:schemeClr val="tx1"/>
                          </a:solidFill>
                          <a:latin typeface="Montserrat" pitchFamily="2" charset="77"/>
                        </a:rPr>
                        <a:t>Pukhraj</a:t>
                      </a:r>
                      <a:r>
                        <a:rPr lang="en-US" sz="2000" b="0" dirty="0">
                          <a:solidFill>
                            <a:schemeClr val="tx1"/>
                          </a:solidFill>
                          <a:latin typeface="Montserrat" pitchFamily="2" charset="77"/>
                        </a:rPr>
                        <a:t>, MS</a:t>
                      </a:r>
                    </a:p>
                    <a:p>
                      <a:pPr marL="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2000" b="0" kern="1200" dirty="0">
                          <a:solidFill>
                            <a:schemeClr val="tx1"/>
                          </a:solidFill>
                          <a:latin typeface="Montserrat" pitchFamily="2" charset="77"/>
                          <a:ea typeface="+mn-ea"/>
                          <a:cs typeface="Calibri" panose="020F0502020204030204" pitchFamily="34" charset="0"/>
                        </a:rPr>
                        <a:t>Shreya Desai, MS</a:t>
                      </a:r>
                    </a:p>
                    <a:p>
                      <a:pPr marL="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2000" b="0" kern="1200" dirty="0">
                          <a:solidFill>
                            <a:schemeClr val="tx1"/>
                          </a:solidFill>
                          <a:latin typeface="Montserrat" pitchFamily="2" charset="77"/>
                          <a:ea typeface="+mn-ea"/>
                          <a:cs typeface="Calibri" panose="020F0502020204030204" pitchFamily="34" charset="0"/>
                        </a:rPr>
                        <a:t>Angeline Truong, MS</a:t>
                      </a:r>
                    </a:p>
                    <a:p>
                      <a:pPr marL="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2000" b="0" kern="1200" dirty="0">
                          <a:solidFill>
                            <a:schemeClr val="tx1"/>
                          </a:solidFill>
                          <a:latin typeface="Montserrat" pitchFamily="2" charset="77"/>
                          <a:ea typeface="+mn-ea"/>
                          <a:cs typeface="+mn-cs"/>
                        </a:rPr>
                        <a:t>Katie Plummer, MS</a:t>
                      </a:r>
                    </a:p>
                    <a:p>
                      <a:pPr marL="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2000" b="0" kern="1200" dirty="0" err="1">
                          <a:solidFill>
                            <a:schemeClr val="tx1"/>
                          </a:solidFill>
                          <a:latin typeface="Montserrat" pitchFamily="2" charset="77"/>
                          <a:ea typeface="+mn-ea"/>
                          <a:cs typeface="+mn-cs"/>
                        </a:rPr>
                        <a:t>Kawena</a:t>
                      </a:r>
                      <a:r>
                        <a:rPr lang="en-US" sz="2000" b="0" kern="1200" dirty="0">
                          <a:solidFill>
                            <a:schemeClr val="tx1"/>
                          </a:solidFill>
                          <a:latin typeface="Montserrat" pitchFamily="2" charset="77"/>
                          <a:ea typeface="+mn-ea"/>
                          <a:cs typeface="+mn-cs"/>
                        </a:rPr>
                        <a:t> Hirayama, MS</a:t>
                      </a:r>
                      <a:endParaRPr lang="en-US" sz="2000" b="0" dirty="0">
                        <a:solidFill>
                          <a:schemeClr val="tx1"/>
                        </a:solidFill>
                        <a:latin typeface="Montserrat" pitchFamily="2" charset="77"/>
                        <a:cs typeface="Calibri" panose="020F0502020204030204" pitchFamily="34" charset="0"/>
                      </a:endParaRPr>
                    </a:p>
                    <a:p>
                      <a:pPr marL="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2000" b="0" dirty="0" err="1">
                          <a:solidFill>
                            <a:schemeClr val="tx1"/>
                          </a:solidFill>
                          <a:latin typeface="Montserrat" pitchFamily="2" charset="77"/>
                        </a:rPr>
                        <a:t>Jennalee</a:t>
                      </a:r>
                      <a:r>
                        <a:rPr lang="en-US" sz="2000" b="0" dirty="0">
                          <a:solidFill>
                            <a:schemeClr val="tx1"/>
                          </a:solidFill>
                          <a:latin typeface="Montserrat" pitchFamily="2" charset="77"/>
                        </a:rPr>
                        <a:t> Wooldridge, PhD</a:t>
                      </a:r>
                    </a:p>
                    <a:p>
                      <a:pPr marL="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2000" b="0" kern="1200" dirty="0" err="1">
                          <a:solidFill>
                            <a:schemeClr val="tx1"/>
                          </a:solidFill>
                          <a:latin typeface="Montserrat" pitchFamily="2" charset="77"/>
                          <a:ea typeface="+mn-ea"/>
                          <a:cs typeface="+mn-cs"/>
                        </a:rPr>
                        <a:t>Madhuvanthi</a:t>
                      </a:r>
                      <a:r>
                        <a:rPr lang="en-US" sz="2000" b="0" kern="1200" dirty="0">
                          <a:solidFill>
                            <a:schemeClr val="tx1"/>
                          </a:solidFill>
                          <a:latin typeface="Montserrat" pitchFamily="2" charset="77"/>
                          <a:ea typeface="+mn-ea"/>
                          <a:cs typeface="+mn-cs"/>
                        </a:rPr>
                        <a:t> Suresh, PhD</a:t>
                      </a:r>
                    </a:p>
                    <a:p>
                      <a:pPr marL="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2000" b="0" kern="1200" dirty="0">
                          <a:solidFill>
                            <a:schemeClr val="tx1"/>
                          </a:solidFill>
                          <a:latin typeface="Montserrat" pitchFamily="2" charset="77"/>
                          <a:ea typeface="+mn-ea"/>
                          <a:cs typeface="+mn-cs"/>
                        </a:rPr>
                        <a:t>Marika Humber, PhD</a:t>
                      </a:r>
                    </a:p>
                    <a:p>
                      <a:pPr marL="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2000" b="0" kern="1200" dirty="0">
                          <a:solidFill>
                            <a:schemeClr val="tx1"/>
                          </a:solidFill>
                          <a:latin typeface="Montserrat" pitchFamily="2" charset="77"/>
                          <a:ea typeface="+mn-ea"/>
                          <a:cs typeface="+mn-cs"/>
                        </a:rPr>
                        <a:t>Victoria Ngo, PhD</a:t>
                      </a:r>
                    </a:p>
                    <a:p>
                      <a:pPr marL="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2000" b="0" kern="1200" dirty="0" err="1">
                          <a:solidFill>
                            <a:schemeClr val="tx1"/>
                          </a:solidFill>
                          <a:latin typeface="Montserrat" pitchFamily="2" charset="77"/>
                          <a:ea typeface="+mn-ea"/>
                          <a:cs typeface="+mn-cs"/>
                        </a:rPr>
                        <a:t>Nainwant</a:t>
                      </a:r>
                      <a:r>
                        <a:rPr lang="en-US" sz="2000" b="0" kern="1200" dirty="0">
                          <a:solidFill>
                            <a:schemeClr val="tx1"/>
                          </a:solidFill>
                          <a:latin typeface="Montserrat" pitchFamily="2" charset="77"/>
                          <a:ea typeface="+mn-ea"/>
                          <a:cs typeface="+mn-cs"/>
                        </a:rPr>
                        <a:t> Singh, MD</a:t>
                      </a:r>
                    </a:p>
                    <a:p>
                      <a:pPr marL="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2000" b="0" kern="1200" dirty="0">
                          <a:solidFill>
                            <a:schemeClr val="tx1"/>
                          </a:solidFill>
                          <a:latin typeface="Montserrat" pitchFamily="2" charset="77"/>
                          <a:ea typeface="+mn-ea"/>
                          <a:cs typeface="+mn-cs"/>
                        </a:rPr>
                        <a:t>Veena </a:t>
                      </a:r>
                      <a:r>
                        <a:rPr lang="en-US" sz="2000" b="0" kern="1200" dirty="0" err="1">
                          <a:solidFill>
                            <a:schemeClr val="tx1"/>
                          </a:solidFill>
                          <a:latin typeface="Montserrat" pitchFamily="2" charset="77"/>
                          <a:ea typeface="+mn-ea"/>
                          <a:cs typeface="+mn-cs"/>
                        </a:rPr>
                        <a:t>Manja</a:t>
                      </a:r>
                      <a:r>
                        <a:rPr lang="en-US" sz="2000" b="0" kern="1200" dirty="0">
                          <a:solidFill>
                            <a:schemeClr val="tx1"/>
                          </a:solidFill>
                          <a:latin typeface="Montserrat" pitchFamily="2" charset="77"/>
                          <a:ea typeface="+mn-ea"/>
                          <a:cs typeface="+mn-cs"/>
                        </a:rPr>
                        <a:t>, MBBS, PhD</a:t>
                      </a:r>
                    </a:p>
                    <a:p>
                      <a:pPr marL="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2000" b="0" dirty="0">
                        <a:solidFill>
                          <a:schemeClr val="tx1"/>
                        </a:solidFill>
                        <a:latin typeface="Montserrat" pitchFamily="2" charset="77"/>
                      </a:endParaRPr>
                    </a:p>
                    <a:p>
                      <a:pPr marL="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2000" b="0" dirty="0">
                        <a:solidFill>
                          <a:schemeClr val="tx1"/>
                        </a:solidFill>
                        <a:latin typeface="Montserrat" pitchFamily="2" charset="77"/>
                      </a:endParaRPr>
                    </a:p>
                    <a:p>
                      <a:endParaRPr lang="en-US" sz="2000" b="0" dirty="0">
                        <a:solidFill>
                          <a:schemeClr val="tx1"/>
                        </a:solidFill>
                        <a:latin typeface="Montserrat" pitchFamily="2" charset="77"/>
                      </a:endParaRPr>
                    </a:p>
                  </a:txBody>
                  <a:tcPr marL="60958" marR="60958" marT="30411" marB="30411"/>
                </a:tc>
                <a:tc>
                  <a:txBody>
                    <a:bodyPr/>
                    <a:lstStyle/>
                    <a:p>
                      <a:pPr marL="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dirty="0">
                        <a:solidFill>
                          <a:schemeClr val="tx1"/>
                        </a:solidFill>
                        <a:latin typeface="Montserrat" pitchFamily="2" charset="77"/>
                      </a:endParaRPr>
                    </a:p>
                    <a:p>
                      <a:pPr marL="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2000" b="0" dirty="0" err="1">
                          <a:solidFill>
                            <a:schemeClr val="tx1"/>
                          </a:solidFill>
                          <a:latin typeface="Montserrat" pitchFamily="2" charset="77"/>
                        </a:rPr>
                        <a:t>Cindie</a:t>
                      </a:r>
                      <a:r>
                        <a:rPr lang="en-US" sz="2000" b="0" dirty="0">
                          <a:solidFill>
                            <a:schemeClr val="tx1"/>
                          </a:solidFill>
                          <a:latin typeface="Montserrat" pitchFamily="2" charset="77"/>
                        </a:rPr>
                        <a:t> </a:t>
                      </a:r>
                      <a:r>
                        <a:rPr lang="en-US" sz="2000" b="0" dirty="0" err="1">
                          <a:solidFill>
                            <a:schemeClr val="tx1"/>
                          </a:solidFill>
                          <a:latin typeface="Montserrat" pitchFamily="2" charset="77"/>
                        </a:rPr>
                        <a:t>Slightam</a:t>
                      </a:r>
                      <a:r>
                        <a:rPr lang="en-US" sz="2000" b="0" dirty="0">
                          <a:solidFill>
                            <a:schemeClr val="tx1"/>
                          </a:solidFill>
                          <a:latin typeface="Montserrat" pitchFamily="2" charset="77"/>
                        </a:rPr>
                        <a:t>, MPH</a:t>
                      </a:r>
                    </a:p>
                    <a:p>
                      <a:pPr marL="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2000" b="0" dirty="0">
                          <a:solidFill>
                            <a:schemeClr val="tx1"/>
                          </a:solidFill>
                          <a:latin typeface="Montserrat" pitchFamily="2" charset="77"/>
                        </a:rPr>
                        <a:t>Rashmi </a:t>
                      </a:r>
                      <a:r>
                        <a:rPr lang="en-US" sz="2000" b="0" dirty="0" err="1">
                          <a:solidFill>
                            <a:schemeClr val="tx1"/>
                          </a:solidFill>
                          <a:latin typeface="Montserrat" pitchFamily="2" charset="77"/>
                        </a:rPr>
                        <a:t>Risbud</a:t>
                      </a:r>
                      <a:r>
                        <a:rPr lang="en-US" sz="2000" b="0" dirty="0">
                          <a:solidFill>
                            <a:schemeClr val="tx1"/>
                          </a:solidFill>
                          <a:latin typeface="Montserrat" pitchFamily="2" charset="77"/>
                        </a:rPr>
                        <a:t>, MS</a:t>
                      </a:r>
                    </a:p>
                    <a:p>
                      <a:pPr marL="0" lvl="1" indent="0">
                        <a:buFont typeface="Arial" panose="020B0604020202020204" pitchFamily="34" charset="0"/>
                        <a:buNone/>
                        <a:defRPr/>
                      </a:pPr>
                      <a:r>
                        <a:rPr lang="en-US" sz="2000" b="0" dirty="0">
                          <a:solidFill>
                            <a:schemeClr val="tx1"/>
                          </a:solidFill>
                          <a:latin typeface="Montserrat" pitchFamily="2" charset="77"/>
                        </a:rPr>
                        <a:t>John Piette, PhD</a:t>
                      </a:r>
                    </a:p>
                    <a:p>
                      <a:pPr marL="0" lvl="1" indent="0">
                        <a:buFont typeface="Arial" panose="020B0604020202020204" pitchFamily="34" charset="0"/>
                        <a:buNone/>
                        <a:defRPr/>
                      </a:pPr>
                      <a:r>
                        <a:rPr lang="en-US" sz="2000" b="0" dirty="0">
                          <a:solidFill>
                            <a:schemeClr val="tx1"/>
                          </a:solidFill>
                          <a:latin typeface="Montserrat" pitchFamily="2" charset="77"/>
                        </a:rPr>
                        <a:t>Karin Nelson, MD, MSHS</a:t>
                      </a:r>
                    </a:p>
                    <a:p>
                      <a:pPr marL="0" lvl="1" indent="0">
                        <a:buFont typeface="Arial" panose="020B0604020202020204" pitchFamily="34" charset="0"/>
                        <a:buNone/>
                        <a:defRPr/>
                      </a:pPr>
                      <a:r>
                        <a:rPr lang="en-US" sz="2000" b="0" dirty="0">
                          <a:solidFill>
                            <a:schemeClr val="tx1"/>
                          </a:solidFill>
                          <a:latin typeface="Montserrat" pitchFamily="2" charset="77"/>
                        </a:rPr>
                        <a:t>Steven M. Asch, MD, MPH</a:t>
                      </a:r>
                    </a:p>
                    <a:p>
                      <a:pPr marL="0" lvl="1" indent="0">
                        <a:buFont typeface="Arial" panose="020B0604020202020204" pitchFamily="34" charset="0"/>
                        <a:buNone/>
                        <a:defRPr/>
                      </a:pPr>
                      <a:r>
                        <a:rPr lang="en-US" sz="2000" b="0" dirty="0">
                          <a:solidFill>
                            <a:schemeClr val="tx1"/>
                          </a:solidFill>
                          <a:latin typeface="Montserrat" pitchFamily="2" charset="77"/>
                        </a:rPr>
                        <a:t>Christine Timko, PhD</a:t>
                      </a:r>
                    </a:p>
                    <a:p>
                      <a:pPr marL="0" lvl="1" indent="0">
                        <a:buFont typeface="Arial" panose="020B0604020202020204" pitchFamily="34" charset="0"/>
                        <a:buNone/>
                        <a:defRPr/>
                      </a:pPr>
                      <a:r>
                        <a:rPr lang="en-US" sz="2000" b="0" dirty="0">
                          <a:solidFill>
                            <a:schemeClr val="tx1"/>
                          </a:solidFill>
                          <a:latin typeface="Montserrat" pitchFamily="2" charset="77"/>
                        </a:rPr>
                        <a:t>Andrea </a:t>
                      </a:r>
                      <a:r>
                        <a:rPr lang="en-US" sz="2000" b="0" dirty="0" err="1">
                          <a:solidFill>
                            <a:schemeClr val="tx1"/>
                          </a:solidFill>
                          <a:latin typeface="Montserrat" pitchFamily="2" charset="77"/>
                        </a:rPr>
                        <a:t>Nevedal</a:t>
                      </a:r>
                      <a:r>
                        <a:rPr lang="en-US" sz="2000" b="0" dirty="0">
                          <a:solidFill>
                            <a:schemeClr val="tx1"/>
                          </a:solidFill>
                          <a:latin typeface="Montserrat" pitchFamily="2" charset="77"/>
                        </a:rPr>
                        <a:t>, PhD</a:t>
                      </a:r>
                    </a:p>
                    <a:p>
                      <a:pPr marL="0" lvl="1" indent="0">
                        <a:buFont typeface="Arial" panose="020B0604020202020204" pitchFamily="34" charset="0"/>
                        <a:buNone/>
                        <a:defRPr/>
                      </a:pPr>
                      <a:r>
                        <a:rPr lang="en-US" sz="2000" b="0" dirty="0">
                          <a:solidFill>
                            <a:schemeClr val="tx1"/>
                          </a:solidFill>
                          <a:latin typeface="Montserrat" pitchFamily="2" charset="77"/>
                        </a:rPr>
                        <a:t>Vincent S. Fan, MD, MPH</a:t>
                      </a:r>
                    </a:p>
                    <a:p>
                      <a:pPr marL="0" lvl="1" indent="0">
                        <a:buFont typeface="Arial" panose="020B0604020202020204" pitchFamily="34" charset="0"/>
                        <a:buNone/>
                        <a:defRPr/>
                      </a:pPr>
                      <a:r>
                        <a:rPr lang="en-US" sz="2000" b="0" dirty="0">
                          <a:solidFill>
                            <a:schemeClr val="tx1"/>
                          </a:solidFill>
                          <a:latin typeface="Montserrat" pitchFamily="2" charset="77"/>
                        </a:rPr>
                        <a:t>Paul L. Hebert, PhD</a:t>
                      </a:r>
                    </a:p>
                    <a:p>
                      <a:pPr marL="0" lvl="1" indent="0">
                        <a:buFont typeface="Arial" panose="020B0604020202020204" pitchFamily="34" charset="0"/>
                        <a:buNone/>
                        <a:defRPr/>
                      </a:pPr>
                      <a:r>
                        <a:rPr lang="en-US" sz="2000" b="0" dirty="0">
                          <a:solidFill>
                            <a:schemeClr val="tx1"/>
                          </a:solidFill>
                          <a:latin typeface="Montserrat" pitchFamily="2" charset="77"/>
                        </a:rPr>
                        <a:t>Steven B. </a:t>
                      </a:r>
                      <a:r>
                        <a:rPr lang="en-US" sz="2000" b="0" dirty="0" err="1">
                          <a:solidFill>
                            <a:schemeClr val="tx1"/>
                          </a:solidFill>
                          <a:latin typeface="Montserrat" pitchFamily="2" charset="77"/>
                        </a:rPr>
                        <a:t>Zeliadt</a:t>
                      </a:r>
                      <a:r>
                        <a:rPr lang="en-US" sz="2000" b="0" dirty="0">
                          <a:solidFill>
                            <a:schemeClr val="tx1"/>
                          </a:solidFill>
                          <a:latin typeface="Montserrat" pitchFamily="2" charset="77"/>
                        </a:rPr>
                        <a:t>, PhD</a:t>
                      </a:r>
                    </a:p>
                    <a:p>
                      <a:r>
                        <a:rPr lang="en-US" sz="2000" b="0" dirty="0">
                          <a:solidFill>
                            <a:schemeClr val="tx1"/>
                          </a:solidFill>
                          <a:latin typeface="Montserrat" pitchFamily="2" charset="77"/>
                        </a:rPr>
                        <a:t>George Sayre, </a:t>
                      </a:r>
                      <a:r>
                        <a:rPr lang="en-US" sz="2000" b="0" dirty="0" err="1">
                          <a:solidFill>
                            <a:schemeClr val="tx1"/>
                          </a:solidFill>
                          <a:latin typeface="Montserrat" pitchFamily="2" charset="77"/>
                        </a:rPr>
                        <a:t>PsyD</a:t>
                      </a:r>
                      <a:endParaRPr lang="en-US" sz="2000" b="0" dirty="0">
                        <a:solidFill>
                          <a:schemeClr val="tx1"/>
                        </a:solidFill>
                        <a:latin typeface="Montserrat" pitchFamily="2" charset="77"/>
                      </a:endParaRPr>
                    </a:p>
                    <a:p>
                      <a:r>
                        <a:rPr lang="en-US" sz="2000" b="0" dirty="0">
                          <a:solidFill>
                            <a:schemeClr val="tx1"/>
                          </a:solidFill>
                          <a:latin typeface="Montserrat" pitchFamily="2" charset="77"/>
                        </a:rPr>
                        <a:t>Timothy </a:t>
                      </a:r>
                      <a:r>
                        <a:rPr lang="en-US" sz="2000" b="0" dirty="0" err="1">
                          <a:solidFill>
                            <a:schemeClr val="tx1"/>
                          </a:solidFill>
                          <a:latin typeface="Montserrat" pitchFamily="2" charset="77"/>
                        </a:rPr>
                        <a:t>Guetterman</a:t>
                      </a:r>
                      <a:r>
                        <a:rPr lang="en-US" sz="2000" b="0" dirty="0">
                          <a:solidFill>
                            <a:schemeClr val="tx1"/>
                          </a:solidFill>
                          <a:latin typeface="Montserrat" pitchFamily="2" charset="77"/>
                        </a:rPr>
                        <a:t>, PhD</a:t>
                      </a:r>
                    </a:p>
                    <a:p>
                      <a:r>
                        <a:rPr lang="en-US" sz="2000" b="0" dirty="0">
                          <a:solidFill>
                            <a:schemeClr val="tx1"/>
                          </a:solidFill>
                          <a:latin typeface="Montserrat" pitchFamily="2" charset="77"/>
                        </a:rPr>
                        <a:t>Joe </a:t>
                      </a:r>
                      <a:r>
                        <a:rPr lang="en-US" sz="2000" b="0" dirty="0" err="1">
                          <a:solidFill>
                            <a:schemeClr val="tx1"/>
                          </a:solidFill>
                          <a:latin typeface="Montserrat" pitchFamily="2" charset="77"/>
                        </a:rPr>
                        <a:t>Ruzek</a:t>
                      </a:r>
                      <a:r>
                        <a:rPr lang="en-US" sz="2000" b="0" dirty="0">
                          <a:solidFill>
                            <a:schemeClr val="tx1"/>
                          </a:solidFill>
                          <a:latin typeface="Montserrat" pitchFamily="2" charset="77"/>
                        </a:rPr>
                        <a:t>, PhD</a:t>
                      </a:r>
                    </a:p>
                    <a:p>
                      <a:r>
                        <a:rPr lang="en-US" sz="2000" b="0" dirty="0">
                          <a:solidFill>
                            <a:schemeClr val="tx1"/>
                          </a:solidFill>
                          <a:latin typeface="Montserrat" pitchFamily="2" charset="77"/>
                        </a:rPr>
                        <a:t>Keith Humphreys, PhD</a:t>
                      </a:r>
                      <a:br>
                        <a:rPr lang="en-US" sz="2000" b="0" dirty="0">
                          <a:solidFill>
                            <a:schemeClr val="tx1"/>
                          </a:solidFill>
                          <a:latin typeface="Montserrat" pitchFamily="2" charset="77"/>
                        </a:rPr>
                      </a:br>
                      <a:r>
                        <a:rPr lang="en-US" sz="2000" b="0" dirty="0">
                          <a:solidFill>
                            <a:schemeClr val="tx1"/>
                          </a:solidFill>
                          <a:latin typeface="Montserrat" pitchFamily="2" charset="77"/>
                        </a:rPr>
                        <a:t>Donna </a:t>
                      </a:r>
                      <a:r>
                        <a:rPr lang="en-US" sz="2000" b="0" dirty="0" err="1">
                          <a:solidFill>
                            <a:schemeClr val="tx1"/>
                          </a:solidFill>
                          <a:latin typeface="Montserrat" pitchFamily="2" charset="77"/>
                        </a:rPr>
                        <a:t>Zulman</a:t>
                      </a:r>
                      <a:r>
                        <a:rPr lang="en-US" sz="2000" b="0" dirty="0">
                          <a:solidFill>
                            <a:schemeClr val="tx1"/>
                          </a:solidFill>
                          <a:latin typeface="Montserrat" pitchFamily="2" charset="77"/>
                        </a:rPr>
                        <a:t>, MD, MS</a:t>
                      </a:r>
                    </a:p>
                    <a:p>
                      <a:r>
                        <a:rPr lang="en-US" sz="2000" b="0" kern="1200" dirty="0">
                          <a:solidFill>
                            <a:schemeClr val="tx1"/>
                          </a:solidFill>
                          <a:latin typeface="Montserrat" pitchFamily="2" charset="77"/>
                          <a:ea typeface="+mn-ea"/>
                          <a:cs typeface="+mn-cs"/>
                        </a:rPr>
                        <a:t>Lidia </a:t>
                      </a:r>
                      <a:r>
                        <a:rPr lang="en-US" sz="2000" b="0" kern="1200" dirty="0" err="1">
                          <a:solidFill>
                            <a:schemeClr val="tx1"/>
                          </a:solidFill>
                          <a:latin typeface="Montserrat" pitchFamily="2" charset="77"/>
                          <a:ea typeface="+mn-ea"/>
                          <a:cs typeface="+mn-cs"/>
                        </a:rPr>
                        <a:t>Schapira</a:t>
                      </a:r>
                      <a:r>
                        <a:rPr lang="en-US" sz="2000" b="0" kern="1200" dirty="0">
                          <a:solidFill>
                            <a:schemeClr val="tx1"/>
                          </a:solidFill>
                          <a:latin typeface="Montserrat" pitchFamily="2" charset="77"/>
                          <a:ea typeface="+mn-ea"/>
                          <a:cs typeface="+mn-cs"/>
                        </a:rPr>
                        <a:t>, MD</a:t>
                      </a:r>
                    </a:p>
                    <a:p>
                      <a:r>
                        <a:rPr lang="en-US" sz="2000" b="0" kern="1200" dirty="0">
                          <a:solidFill>
                            <a:schemeClr val="tx1"/>
                          </a:solidFill>
                          <a:latin typeface="Montserrat" pitchFamily="2" charset="77"/>
                          <a:ea typeface="+mn-ea"/>
                          <a:cs typeface="+mn-cs"/>
                        </a:rPr>
                        <a:t>Karl Lorenz, MD, MSHS</a:t>
                      </a:r>
                    </a:p>
                    <a:p>
                      <a:r>
                        <a:rPr lang="en-US" sz="2000" b="0" kern="1200" dirty="0">
                          <a:solidFill>
                            <a:schemeClr val="tx1"/>
                          </a:solidFill>
                          <a:latin typeface="Montserrat" pitchFamily="2" charset="77"/>
                          <a:ea typeface="+mn-ea"/>
                          <a:cs typeface="+mn-cs"/>
                        </a:rPr>
                        <a:t>Dolores Gallagher-Thompson, PhD</a:t>
                      </a:r>
                    </a:p>
                    <a:p>
                      <a:r>
                        <a:rPr lang="en-US" sz="2000" b="0" kern="1200" dirty="0">
                          <a:solidFill>
                            <a:schemeClr val="tx1"/>
                          </a:solidFill>
                          <a:latin typeface="Montserrat" pitchFamily="2" charset="77"/>
                          <a:ea typeface="+mn-ea"/>
                          <a:cs typeface="+mn-cs"/>
                        </a:rPr>
                        <a:t>Jaimee Heffner, PhD</a:t>
                      </a:r>
                    </a:p>
                    <a:p>
                      <a:r>
                        <a:rPr lang="en-US" sz="2000" b="0" kern="1200" dirty="0">
                          <a:solidFill>
                            <a:schemeClr val="tx1"/>
                          </a:solidFill>
                          <a:latin typeface="Montserrat" pitchFamily="2" charset="77"/>
                          <a:ea typeface="+mn-ea"/>
                          <a:cs typeface="+mn-cs"/>
                        </a:rPr>
                        <a:t>Joe Wielgosz, PhD</a:t>
                      </a:r>
                    </a:p>
                  </a:txBody>
                  <a:tcPr marL="60958" marR="60958" marT="30411" marB="30411"/>
                </a:tc>
                <a:extLst>
                  <a:ext uri="{0D108BD9-81ED-4DB2-BD59-A6C34878D82A}">
                    <a16:rowId xmlns:a16="http://schemas.microsoft.com/office/drawing/2014/main" val="10001"/>
                  </a:ext>
                </a:extLst>
              </a:tr>
            </a:tbl>
          </a:graphicData>
        </a:graphic>
      </p:graphicFrame>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960C22"/>
        </a:solidFill>
        <a:effectLst/>
      </p:bgPr>
    </p:bg>
    <p:spTree>
      <p:nvGrpSpPr>
        <p:cNvPr id="1" name=""/>
        <p:cNvGrpSpPr/>
        <p:nvPr/>
      </p:nvGrpSpPr>
      <p:grpSpPr>
        <a:xfrm>
          <a:off x="0" y="0"/>
          <a:ext cx="0" cy="0"/>
          <a:chOff x="0" y="0"/>
          <a:chExt cx="0" cy="0"/>
        </a:xfrm>
      </p:grpSpPr>
      <p:grpSp>
        <p:nvGrpSpPr>
          <p:cNvPr id="2" name="Group 2"/>
          <p:cNvGrpSpPr/>
          <p:nvPr/>
        </p:nvGrpSpPr>
        <p:grpSpPr>
          <a:xfrm>
            <a:off x="304120" y="304120"/>
            <a:ext cx="17679761" cy="9678761"/>
            <a:chOff x="0" y="0"/>
            <a:chExt cx="4656398" cy="2549139"/>
          </a:xfrm>
        </p:grpSpPr>
        <p:sp>
          <p:nvSpPr>
            <p:cNvPr id="3" name="Freeform 3"/>
            <p:cNvSpPr/>
            <p:nvPr/>
          </p:nvSpPr>
          <p:spPr>
            <a:xfrm>
              <a:off x="0" y="0"/>
              <a:ext cx="4656398" cy="2549139"/>
            </a:xfrm>
            <a:custGeom>
              <a:avLst/>
              <a:gdLst/>
              <a:ahLst/>
              <a:cxnLst/>
              <a:rect l="l" t="t" r="r" b="b"/>
              <a:pathLst>
                <a:path w="4656398" h="2549139">
                  <a:moveTo>
                    <a:pt x="0" y="0"/>
                  </a:moveTo>
                  <a:lnTo>
                    <a:pt x="4656398" y="0"/>
                  </a:lnTo>
                  <a:lnTo>
                    <a:pt x="4656398" y="2549139"/>
                  </a:lnTo>
                  <a:lnTo>
                    <a:pt x="0" y="2549139"/>
                  </a:lnTo>
                  <a:close/>
                </a:path>
              </a:pathLst>
            </a:custGeom>
            <a:solidFill>
              <a:srgbClr val="FFFFFF"/>
            </a:solidFill>
          </p:spPr>
          <p:txBody>
            <a:bodyPr/>
            <a:lstStyle/>
            <a:p>
              <a:endParaRPr lang="en-US"/>
            </a:p>
          </p:txBody>
        </p:sp>
        <p:sp>
          <p:nvSpPr>
            <p:cNvPr id="4" name="TextBox 4"/>
            <p:cNvSpPr txBox="1"/>
            <p:nvPr/>
          </p:nvSpPr>
          <p:spPr>
            <a:xfrm>
              <a:off x="0" y="-47625"/>
              <a:ext cx="4656398" cy="2596764"/>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8887616" y="4699564"/>
            <a:ext cx="777434" cy="777434"/>
          </a:xfrm>
          <a:custGeom>
            <a:avLst/>
            <a:gdLst/>
            <a:ahLst/>
            <a:cxnLst/>
            <a:rect l="l" t="t" r="r" b="b"/>
            <a:pathLst>
              <a:path w="777434" h="777434">
                <a:moveTo>
                  <a:pt x="0" y="0"/>
                </a:moveTo>
                <a:lnTo>
                  <a:pt x="777434" y="0"/>
                </a:lnTo>
                <a:lnTo>
                  <a:pt x="777434" y="777434"/>
                </a:lnTo>
                <a:lnTo>
                  <a:pt x="0" y="77743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Freeform 6"/>
          <p:cNvSpPr/>
          <p:nvPr/>
        </p:nvSpPr>
        <p:spPr>
          <a:xfrm>
            <a:off x="2738944" y="4696016"/>
            <a:ext cx="778750" cy="778750"/>
          </a:xfrm>
          <a:custGeom>
            <a:avLst/>
            <a:gdLst/>
            <a:ahLst/>
            <a:cxnLst/>
            <a:rect l="l" t="t" r="r" b="b"/>
            <a:pathLst>
              <a:path w="778750" h="778750">
                <a:moveTo>
                  <a:pt x="0" y="0"/>
                </a:moveTo>
                <a:lnTo>
                  <a:pt x="778751" y="0"/>
                </a:lnTo>
                <a:lnTo>
                  <a:pt x="778751" y="778751"/>
                </a:lnTo>
                <a:lnTo>
                  <a:pt x="0" y="77875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7" name="Freeform 7"/>
          <p:cNvSpPr/>
          <p:nvPr/>
        </p:nvSpPr>
        <p:spPr>
          <a:xfrm>
            <a:off x="2302949" y="8061523"/>
            <a:ext cx="1650740" cy="1650740"/>
          </a:xfrm>
          <a:custGeom>
            <a:avLst/>
            <a:gdLst/>
            <a:ahLst/>
            <a:cxnLst/>
            <a:rect l="l" t="t" r="r" b="b"/>
            <a:pathLst>
              <a:path w="1650740" h="1650740">
                <a:moveTo>
                  <a:pt x="0" y="0"/>
                </a:moveTo>
                <a:lnTo>
                  <a:pt x="1650741" y="0"/>
                </a:lnTo>
                <a:lnTo>
                  <a:pt x="1650741" y="1650740"/>
                </a:lnTo>
                <a:lnTo>
                  <a:pt x="0" y="165074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8" name="Freeform 8"/>
          <p:cNvSpPr/>
          <p:nvPr/>
        </p:nvSpPr>
        <p:spPr>
          <a:xfrm>
            <a:off x="8471030" y="8061523"/>
            <a:ext cx="1650740" cy="1650740"/>
          </a:xfrm>
          <a:custGeom>
            <a:avLst/>
            <a:gdLst/>
            <a:ahLst/>
            <a:cxnLst/>
            <a:rect l="l" t="t" r="r" b="b"/>
            <a:pathLst>
              <a:path w="1650740" h="1650740">
                <a:moveTo>
                  <a:pt x="0" y="0"/>
                </a:moveTo>
                <a:lnTo>
                  <a:pt x="1650740" y="0"/>
                </a:lnTo>
                <a:lnTo>
                  <a:pt x="1650740" y="1650740"/>
                </a:lnTo>
                <a:lnTo>
                  <a:pt x="0" y="165074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9" name="Freeform 9"/>
          <p:cNvSpPr/>
          <p:nvPr/>
        </p:nvSpPr>
        <p:spPr>
          <a:xfrm>
            <a:off x="14198390" y="8104255"/>
            <a:ext cx="1650740" cy="1650740"/>
          </a:xfrm>
          <a:custGeom>
            <a:avLst/>
            <a:gdLst/>
            <a:ahLst/>
            <a:cxnLst/>
            <a:rect l="l" t="t" r="r" b="b"/>
            <a:pathLst>
              <a:path w="1650740" h="1650740">
                <a:moveTo>
                  <a:pt x="0" y="0"/>
                </a:moveTo>
                <a:lnTo>
                  <a:pt x="1650740" y="0"/>
                </a:lnTo>
                <a:lnTo>
                  <a:pt x="1650740" y="1650740"/>
                </a:lnTo>
                <a:lnTo>
                  <a:pt x="0" y="165074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0" name="TextBox 10"/>
          <p:cNvSpPr txBox="1"/>
          <p:nvPr/>
        </p:nvSpPr>
        <p:spPr>
          <a:xfrm>
            <a:off x="6761122" y="5572248"/>
            <a:ext cx="4785736" cy="1345940"/>
          </a:xfrm>
          <a:prstGeom prst="rect">
            <a:avLst/>
          </a:prstGeom>
        </p:spPr>
        <p:txBody>
          <a:bodyPr lIns="0" tIns="0" rIns="0" bIns="0" rtlCol="0" anchor="t">
            <a:spAutoFit/>
          </a:bodyPr>
          <a:lstStyle/>
          <a:p>
            <a:pPr algn="ctr">
              <a:lnSpc>
                <a:spcPts val="5435"/>
              </a:lnSpc>
            </a:pPr>
            <a:r>
              <a:rPr lang="en-US" sz="3882">
                <a:solidFill>
                  <a:srgbClr val="16153B"/>
                </a:solidFill>
                <a:latin typeface="Montserrat"/>
                <a:ea typeface="Montserrat"/>
                <a:cs typeface="Montserrat"/>
                <a:sym typeface="Montserrat"/>
              </a:rPr>
              <a:t>Follow Dr. Ranak Trivedi on Twitter</a:t>
            </a:r>
          </a:p>
        </p:txBody>
      </p:sp>
      <p:sp>
        <p:nvSpPr>
          <p:cNvPr id="11" name="TextBox 11"/>
          <p:cNvSpPr txBox="1"/>
          <p:nvPr/>
        </p:nvSpPr>
        <p:spPr>
          <a:xfrm>
            <a:off x="12063640" y="5551645"/>
            <a:ext cx="5920241" cy="1345940"/>
          </a:xfrm>
          <a:prstGeom prst="rect">
            <a:avLst/>
          </a:prstGeom>
        </p:spPr>
        <p:txBody>
          <a:bodyPr lIns="0" tIns="0" rIns="0" bIns="0" rtlCol="0" anchor="t">
            <a:spAutoFit/>
          </a:bodyPr>
          <a:lstStyle/>
          <a:p>
            <a:pPr algn="ctr">
              <a:lnSpc>
                <a:spcPts val="5435"/>
              </a:lnSpc>
            </a:pPr>
            <a:r>
              <a:rPr lang="en-US" sz="3882">
                <a:solidFill>
                  <a:srgbClr val="16153B"/>
                </a:solidFill>
                <a:latin typeface="Montserrat"/>
                <a:ea typeface="Montserrat"/>
                <a:cs typeface="Montserrat"/>
                <a:sym typeface="Montserrat"/>
              </a:rPr>
              <a:t>Framily &amp; Mental</a:t>
            </a:r>
          </a:p>
          <a:p>
            <a:pPr algn="ctr">
              <a:lnSpc>
                <a:spcPts val="5435"/>
              </a:lnSpc>
            </a:pPr>
            <a:r>
              <a:rPr lang="en-US" sz="3882">
                <a:solidFill>
                  <a:srgbClr val="16153B"/>
                </a:solidFill>
                <a:latin typeface="Montserrat"/>
                <a:ea typeface="Montserrat"/>
                <a:cs typeface="Montserrat"/>
                <a:sym typeface="Montserrat"/>
              </a:rPr>
              <a:t>Health Lab Website</a:t>
            </a:r>
          </a:p>
        </p:txBody>
      </p:sp>
      <p:sp>
        <p:nvSpPr>
          <p:cNvPr id="12" name="TextBox 12"/>
          <p:cNvSpPr txBox="1"/>
          <p:nvPr/>
        </p:nvSpPr>
        <p:spPr>
          <a:xfrm>
            <a:off x="7133148" y="7046230"/>
            <a:ext cx="4041683" cy="491417"/>
          </a:xfrm>
          <a:prstGeom prst="rect">
            <a:avLst/>
          </a:prstGeom>
        </p:spPr>
        <p:txBody>
          <a:bodyPr lIns="0" tIns="0" rIns="0" bIns="0" rtlCol="0" anchor="t">
            <a:spAutoFit/>
          </a:bodyPr>
          <a:lstStyle/>
          <a:p>
            <a:pPr algn="ctr">
              <a:lnSpc>
                <a:spcPts val="4076"/>
              </a:lnSpc>
            </a:pPr>
            <a:r>
              <a:rPr lang="en-US" sz="2912">
                <a:solidFill>
                  <a:srgbClr val="16153B"/>
                </a:solidFill>
                <a:latin typeface="Montserrat"/>
                <a:ea typeface="Montserrat"/>
                <a:cs typeface="Montserrat"/>
                <a:sym typeface="Montserrat"/>
              </a:rPr>
              <a:t>@RanakTrivedi</a:t>
            </a:r>
          </a:p>
        </p:txBody>
      </p:sp>
      <p:sp>
        <p:nvSpPr>
          <p:cNvPr id="13" name="TextBox 13"/>
          <p:cNvSpPr txBox="1"/>
          <p:nvPr/>
        </p:nvSpPr>
        <p:spPr>
          <a:xfrm>
            <a:off x="12544663" y="7046230"/>
            <a:ext cx="4846970" cy="905625"/>
          </a:xfrm>
          <a:prstGeom prst="rect">
            <a:avLst/>
          </a:prstGeom>
        </p:spPr>
        <p:txBody>
          <a:bodyPr lIns="0" tIns="0" rIns="0" bIns="0" rtlCol="0" anchor="t">
            <a:spAutoFit/>
          </a:bodyPr>
          <a:lstStyle/>
          <a:p>
            <a:pPr algn="ctr">
              <a:lnSpc>
                <a:spcPts val="3669"/>
              </a:lnSpc>
            </a:pPr>
            <a:r>
              <a:rPr lang="en-US" sz="2620">
                <a:solidFill>
                  <a:srgbClr val="16153B"/>
                </a:solidFill>
                <a:latin typeface="Montserrat"/>
                <a:ea typeface="Montserrat"/>
                <a:cs typeface="Montserrat"/>
                <a:sym typeface="Montserrat"/>
              </a:rPr>
              <a:t>https://framilyveteranhealth.stanford.edu</a:t>
            </a:r>
          </a:p>
        </p:txBody>
      </p:sp>
      <p:sp>
        <p:nvSpPr>
          <p:cNvPr id="14" name="TextBox 14"/>
          <p:cNvSpPr txBox="1"/>
          <p:nvPr/>
        </p:nvSpPr>
        <p:spPr>
          <a:xfrm>
            <a:off x="737077" y="5551645"/>
            <a:ext cx="4785736" cy="1345940"/>
          </a:xfrm>
          <a:prstGeom prst="rect">
            <a:avLst/>
          </a:prstGeom>
        </p:spPr>
        <p:txBody>
          <a:bodyPr lIns="0" tIns="0" rIns="0" bIns="0" rtlCol="0" anchor="t">
            <a:spAutoFit/>
          </a:bodyPr>
          <a:lstStyle/>
          <a:p>
            <a:pPr algn="ctr">
              <a:lnSpc>
                <a:spcPts val="5435"/>
              </a:lnSpc>
            </a:pPr>
            <a:r>
              <a:rPr lang="en-US" sz="3882">
                <a:solidFill>
                  <a:srgbClr val="16153B"/>
                </a:solidFill>
                <a:latin typeface="Montserrat"/>
                <a:ea typeface="Montserrat"/>
                <a:cs typeface="Montserrat"/>
                <a:sym typeface="Montserrat"/>
              </a:rPr>
              <a:t>Email</a:t>
            </a:r>
          </a:p>
          <a:p>
            <a:pPr algn="ctr">
              <a:lnSpc>
                <a:spcPts val="5435"/>
              </a:lnSpc>
            </a:pPr>
            <a:r>
              <a:rPr lang="en-US" sz="3882">
                <a:solidFill>
                  <a:srgbClr val="16153B"/>
                </a:solidFill>
                <a:latin typeface="Montserrat"/>
                <a:ea typeface="Montserrat"/>
                <a:cs typeface="Montserrat"/>
                <a:sym typeface="Montserrat"/>
              </a:rPr>
              <a:t>Dr. Ranak Trivedi </a:t>
            </a:r>
          </a:p>
        </p:txBody>
      </p:sp>
      <p:sp>
        <p:nvSpPr>
          <p:cNvPr id="15" name="TextBox 15"/>
          <p:cNvSpPr txBox="1"/>
          <p:nvPr/>
        </p:nvSpPr>
        <p:spPr>
          <a:xfrm>
            <a:off x="1109103" y="7046230"/>
            <a:ext cx="4041683" cy="491417"/>
          </a:xfrm>
          <a:prstGeom prst="rect">
            <a:avLst/>
          </a:prstGeom>
        </p:spPr>
        <p:txBody>
          <a:bodyPr lIns="0" tIns="0" rIns="0" bIns="0" rtlCol="0" anchor="t">
            <a:spAutoFit/>
          </a:bodyPr>
          <a:lstStyle/>
          <a:p>
            <a:pPr algn="ctr">
              <a:lnSpc>
                <a:spcPts val="4076"/>
              </a:lnSpc>
            </a:pPr>
            <a:r>
              <a:rPr lang="en-US" sz="2912">
                <a:solidFill>
                  <a:srgbClr val="16153B"/>
                </a:solidFill>
                <a:latin typeface="Montserrat"/>
                <a:ea typeface="Montserrat"/>
                <a:cs typeface="Montserrat"/>
                <a:sym typeface="Montserrat"/>
              </a:rPr>
              <a:t>ranakt@stanford.edu</a:t>
            </a:r>
          </a:p>
        </p:txBody>
      </p:sp>
      <p:sp>
        <p:nvSpPr>
          <p:cNvPr id="16" name="Freeform 16"/>
          <p:cNvSpPr/>
          <p:nvPr/>
        </p:nvSpPr>
        <p:spPr>
          <a:xfrm>
            <a:off x="14653194" y="4717936"/>
            <a:ext cx="741131" cy="756831"/>
          </a:xfrm>
          <a:custGeom>
            <a:avLst/>
            <a:gdLst/>
            <a:ahLst/>
            <a:cxnLst/>
            <a:rect l="l" t="t" r="r" b="b"/>
            <a:pathLst>
              <a:path w="741131" h="756831">
                <a:moveTo>
                  <a:pt x="0" y="0"/>
                </a:moveTo>
                <a:lnTo>
                  <a:pt x="741132" y="0"/>
                </a:lnTo>
                <a:lnTo>
                  <a:pt x="741132" y="756831"/>
                </a:lnTo>
                <a:lnTo>
                  <a:pt x="0" y="756831"/>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grpSp>
        <p:nvGrpSpPr>
          <p:cNvPr id="21" name="Group 6">
            <a:extLst>
              <a:ext uri="{FF2B5EF4-FFF2-40B4-BE49-F238E27FC236}">
                <a16:creationId xmlns:a16="http://schemas.microsoft.com/office/drawing/2014/main" id="{597072AC-28C5-3B62-731B-4FDFE8E0A6E5}"/>
              </a:ext>
            </a:extLst>
          </p:cNvPr>
          <p:cNvGrpSpPr/>
          <p:nvPr/>
        </p:nvGrpSpPr>
        <p:grpSpPr>
          <a:xfrm>
            <a:off x="2168644" y="292456"/>
            <a:ext cx="13437944" cy="2766281"/>
            <a:chOff x="0" y="-73241"/>
            <a:chExt cx="21059730" cy="4290060"/>
          </a:xfrm>
        </p:grpSpPr>
        <p:pic>
          <p:nvPicPr>
            <p:cNvPr id="23" name="Picture 8">
              <a:extLst>
                <a:ext uri="{FF2B5EF4-FFF2-40B4-BE49-F238E27FC236}">
                  <a16:creationId xmlns:a16="http://schemas.microsoft.com/office/drawing/2014/main" id="{A76BD914-DC24-30EF-F5D4-37AD80B9996D}"/>
                </a:ext>
              </a:extLst>
            </p:cNvPr>
            <p:cNvPicPr>
              <a:picLocks noChangeAspect="1"/>
            </p:cNvPicPr>
            <p:nvPr/>
          </p:nvPicPr>
          <p:blipFill>
            <a:blip r:embed="rId14"/>
            <a:srcRect/>
            <a:stretch>
              <a:fillRect/>
            </a:stretch>
          </p:blipFill>
          <p:spPr>
            <a:xfrm>
              <a:off x="16769670" y="-73241"/>
              <a:ext cx="4290060" cy="4290060"/>
            </a:xfrm>
            <a:prstGeom prst="rect">
              <a:avLst/>
            </a:prstGeom>
          </p:spPr>
        </p:pic>
        <p:pic>
          <p:nvPicPr>
            <p:cNvPr id="22" name="Picture 7">
              <a:extLst>
                <a:ext uri="{FF2B5EF4-FFF2-40B4-BE49-F238E27FC236}">
                  <a16:creationId xmlns:a16="http://schemas.microsoft.com/office/drawing/2014/main" id="{31817C05-03D3-AC12-4423-A51FB270691B}"/>
                </a:ext>
              </a:extLst>
            </p:cNvPr>
            <p:cNvPicPr>
              <a:picLocks noChangeAspect="1"/>
            </p:cNvPicPr>
            <p:nvPr/>
          </p:nvPicPr>
          <p:blipFill>
            <a:blip r:embed="rId15"/>
            <a:srcRect/>
            <a:stretch>
              <a:fillRect/>
            </a:stretch>
          </p:blipFill>
          <p:spPr>
            <a:xfrm>
              <a:off x="7004751" y="1368418"/>
              <a:ext cx="7440569" cy="1655527"/>
            </a:xfrm>
            <a:prstGeom prst="rect">
              <a:avLst/>
            </a:prstGeom>
          </p:spPr>
        </p:pic>
        <p:pic>
          <p:nvPicPr>
            <p:cNvPr id="24" name="Picture 9">
              <a:extLst>
                <a:ext uri="{FF2B5EF4-FFF2-40B4-BE49-F238E27FC236}">
                  <a16:creationId xmlns:a16="http://schemas.microsoft.com/office/drawing/2014/main" id="{A6D6025D-F666-29CE-0E29-A6907EB6FEF1}"/>
                </a:ext>
              </a:extLst>
            </p:cNvPr>
            <p:cNvPicPr>
              <a:picLocks noChangeAspect="1"/>
            </p:cNvPicPr>
            <p:nvPr/>
          </p:nvPicPr>
          <p:blipFill>
            <a:blip r:embed="rId16"/>
            <a:srcRect l="1296" t="8831" b="11163"/>
            <a:stretch>
              <a:fillRect/>
            </a:stretch>
          </p:blipFill>
          <p:spPr>
            <a:xfrm>
              <a:off x="0" y="1186662"/>
              <a:ext cx="6093960" cy="2019037"/>
            </a:xfrm>
            <a:prstGeom prst="rect">
              <a:avLst/>
            </a:prstGeom>
          </p:spPr>
        </p:pic>
      </p:grpSp>
      <p:grpSp>
        <p:nvGrpSpPr>
          <p:cNvPr id="17" name="Group 17"/>
          <p:cNvGrpSpPr/>
          <p:nvPr/>
        </p:nvGrpSpPr>
        <p:grpSpPr>
          <a:xfrm>
            <a:off x="152400" y="2679058"/>
            <a:ext cx="18288000" cy="1628775"/>
            <a:chOff x="0" y="0"/>
            <a:chExt cx="4816593" cy="428978"/>
          </a:xfrm>
        </p:grpSpPr>
        <p:sp>
          <p:nvSpPr>
            <p:cNvPr id="18" name="Freeform 18"/>
            <p:cNvSpPr/>
            <p:nvPr/>
          </p:nvSpPr>
          <p:spPr>
            <a:xfrm>
              <a:off x="0" y="0"/>
              <a:ext cx="4816592" cy="428978"/>
            </a:xfrm>
            <a:custGeom>
              <a:avLst/>
              <a:gdLst/>
              <a:ahLst/>
              <a:cxnLst/>
              <a:rect l="l" t="t" r="r" b="b"/>
              <a:pathLst>
                <a:path w="4816592" h="428978">
                  <a:moveTo>
                    <a:pt x="0" y="0"/>
                  </a:moveTo>
                  <a:lnTo>
                    <a:pt x="4816592" y="0"/>
                  </a:lnTo>
                  <a:lnTo>
                    <a:pt x="4816592" y="428978"/>
                  </a:lnTo>
                  <a:lnTo>
                    <a:pt x="0" y="428978"/>
                  </a:lnTo>
                  <a:close/>
                </a:path>
              </a:pathLst>
            </a:custGeom>
            <a:solidFill>
              <a:srgbClr val="960C22"/>
            </a:solidFill>
          </p:spPr>
          <p:txBody>
            <a:bodyPr/>
            <a:lstStyle/>
            <a:p>
              <a:endParaRPr lang="en-US"/>
            </a:p>
          </p:txBody>
        </p:sp>
        <p:sp>
          <p:nvSpPr>
            <p:cNvPr id="19" name="TextBox 19"/>
            <p:cNvSpPr txBox="1"/>
            <p:nvPr/>
          </p:nvSpPr>
          <p:spPr>
            <a:xfrm>
              <a:off x="0" y="-47625"/>
              <a:ext cx="4816593" cy="476603"/>
            </a:xfrm>
            <a:prstGeom prst="rect">
              <a:avLst/>
            </a:prstGeom>
          </p:spPr>
          <p:txBody>
            <a:bodyPr lIns="50800" tIns="50800" rIns="50800" bIns="50800" rtlCol="0" anchor="ctr"/>
            <a:lstStyle/>
            <a:p>
              <a:pPr algn="ctr">
                <a:lnSpc>
                  <a:spcPts val="2659"/>
                </a:lnSpc>
              </a:pPr>
              <a:endParaRPr/>
            </a:p>
          </p:txBody>
        </p:sp>
      </p:grpSp>
      <p:sp>
        <p:nvSpPr>
          <p:cNvPr id="20" name="TextBox 20"/>
          <p:cNvSpPr txBox="1"/>
          <p:nvPr/>
        </p:nvSpPr>
        <p:spPr>
          <a:xfrm>
            <a:off x="4316301" y="3028372"/>
            <a:ext cx="9655394" cy="930149"/>
          </a:xfrm>
          <a:prstGeom prst="rect">
            <a:avLst/>
          </a:prstGeom>
        </p:spPr>
        <p:txBody>
          <a:bodyPr wrap="square" lIns="0" tIns="0" rIns="0" bIns="0" rtlCol="0" anchor="t">
            <a:spAutoFit/>
          </a:bodyPr>
          <a:lstStyle/>
          <a:p>
            <a:pPr algn="ctr">
              <a:lnSpc>
                <a:spcPts val="7316"/>
              </a:lnSpc>
            </a:pPr>
            <a:r>
              <a:rPr lang="en-US" sz="6200" dirty="0">
                <a:solidFill>
                  <a:srgbClr val="FFFFFF"/>
                </a:solidFill>
                <a:latin typeface="Montserrat"/>
                <a:ea typeface="Montserrat"/>
                <a:cs typeface="Montserrat"/>
                <a:sym typeface="Montserrat"/>
              </a:rPr>
              <a:t>Thank You &amp; Questions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3B8C910-C8F8-890C-1F5B-51340BFE6A8E}"/>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rcRect l="33712" t="7300" b="16057"/>
          <a:stretch/>
        </p:blipFill>
        <p:spPr>
          <a:xfrm rot="5400000">
            <a:off x="8835931" y="955771"/>
            <a:ext cx="9226742" cy="8001000"/>
          </a:xfrm>
          <a:prstGeom prst="rect">
            <a:avLst/>
          </a:prstGeom>
        </p:spPr>
      </p:pic>
      <p:sp>
        <p:nvSpPr>
          <p:cNvPr id="4" name="TextBox 3">
            <a:extLst>
              <a:ext uri="{FF2B5EF4-FFF2-40B4-BE49-F238E27FC236}">
                <a16:creationId xmlns:a16="http://schemas.microsoft.com/office/drawing/2014/main" id="{832FF903-6ED0-00A3-BF61-AD7548FC53FA}"/>
              </a:ext>
            </a:extLst>
          </p:cNvPr>
          <p:cNvSpPr txBox="1"/>
          <p:nvPr/>
        </p:nvSpPr>
        <p:spPr>
          <a:xfrm>
            <a:off x="1371600" y="3238500"/>
            <a:ext cx="6324600" cy="1169551"/>
          </a:xfrm>
          <a:prstGeom prst="rect">
            <a:avLst/>
          </a:prstGeom>
          <a:noFill/>
        </p:spPr>
        <p:txBody>
          <a:bodyPr wrap="square" rtlCol="0">
            <a:spAutoFit/>
          </a:bodyPr>
          <a:lstStyle/>
          <a:p>
            <a:r>
              <a:rPr lang="en-US" sz="3500" b="0" i="0" u="none" strike="noStrike" dirty="0">
                <a:solidFill>
                  <a:srgbClr val="1F1F1F"/>
                </a:solidFill>
                <a:effectLst/>
                <a:latin typeface="Montserrat" pitchFamily="2" charset="77"/>
              </a:rPr>
              <a:t>Comet </a:t>
            </a:r>
            <a:r>
              <a:rPr lang="en-US" sz="3500" b="0" i="0" u="none" strike="noStrike" dirty="0" err="1">
                <a:solidFill>
                  <a:srgbClr val="1F1F1F"/>
                </a:solidFill>
                <a:effectLst/>
                <a:latin typeface="Montserrat" pitchFamily="2" charset="77"/>
              </a:rPr>
              <a:t>Tsuchinshan</a:t>
            </a:r>
            <a:r>
              <a:rPr lang="en-US" sz="3500" b="0" i="0" u="none" strike="noStrike" dirty="0">
                <a:solidFill>
                  <a:srgbClr val="1F1F1F"/>
                </a:solidFill>
                <a:effectLst/>
                <a:latin typeface="Montserrat" pitchFamily="2" charset="77"/>
              </a:rPr>
              <a:t>–ATLAS</a:t>
            </a:r>
          </a:p>
          <a:p>
            <a:r>
              <a:rPr lang="en-US" sz="3500" dirty="0">
                <a:solidFill>
                  <a:srgbClr val="1F1F1F"/>
                </a:solidFill>
                <a:latin typeface="Montserrat" pitchFamily="2" charset="77"/>
              </a:rPr>
              <a:t>October 15, 7:52 pm </a:t>
            </a:r>
            <a:endParaRPr lang="en-US" sz="3500" dirty="0">
              <a:latin typeface="Montserrat" pitchFamily="2" charset="77"/>
            </a:endParaRPr>
          </a:p>
        </p:txBody>
      </p:sp>
    </p:spTree>
    <p:extLst>
      <p:ext uri="{BB962C8B-B14F-4D97-AF65-F5344CB8AC3E}">
        <p14:creationId xmlns:p14="http://schemas.microsoft.com/office/powerpoint/2010/main" val="3308114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41441" y="800100"/>
            <a:ext cx="17679761" cy="9678761"/>
            <a:chOff x="0" y="0"/>
            <a:chExt cx="4656398" cy="2549139"/>
          </a:xfrm>
        </p:grpSpPr>
        <p:sp>
          <p:nvSpPr>
            <p:cNvPr id="3" name="Freeform 3"/>
            <p:cNvSpPr/>
            <p:nvPr/>
          </p:nvSpPr>
          <p:spPr>
            <a:xfrm>
              <a:off x="0" y="0"/>
              <a:ext cx="4656398" cy="2549139"/>
            </a:xfrm>
            <a:custGeom>
              <a:avLst/>
              <a:gdLst/>
              <a:ahLst/>
              <a:cxnLst/>
              <a:rect l="l" t="t" r="r" b="b"/>
              <a:pathLst>
                <a:path w="4656398" h="2549139">
                  <a:moveTo>
                    <a:pt x="0" y="0"/>
                  </a:moveTo>
                  <a:lnTo>
                    <a:pt x="4656398" y="0"/>
                  </a:lnTo>
                  <a:lnTo>
                    <a:pt x="4656398" y="2549139"/>
                  </a:lnTo>
                  <a:lnTo>
                    <a:pt x="0" y="2549139"/>
                  </a:lnTo>
                  <a:close/>
                </a:path>
              </a:pathLst>
            </a:custGeom>
            <a:solidFill>
              <a:srgbClr val="FFFFFF"/>
            </a:solidFill>
          </p:spPr>
          <p:txBody>
            <a:bodyPr/>
            <a:lstStyle/>
            <a:p>
              <a:endParaRPr lang="en-US"/>
            </a:p>
          </p:txBody>
        </p:sp>
        <p:sp>
          <p:nvSpPr>
            <p:cNvPr id="4" name="TextBox 4"/>
            <p:cNvSpPr txBox="1"/>
            <p:nvPr/>
          </p:nvSpPr>
          <p:spPr>
            <a:xfrm>
              <a:off x="0" y="-47625"/>
              <a:ext cx="812800" cy="860425"/>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341441" y="1912633"/>
            <a:ext cx="17679761" cy="3867527"/>
            <a:chOff x="12625" y="-371174"/>
            <a:chExt cx="5980561" cy="1308274"/>
          </a:xfrm>
        </p:grpSpPr>
        <p:sp>
          <p:nvSpPr>
            <p:cNvPr id="6" name="Freeform 6"/>
            <p:cNvSpPr/>
            <p:nvPr/>
          </p:nvSpPr>
          <p:spPr>
            <a:xfrm>
              <a:off x="12625" y="-371174"/>
              <a:ext cx="5980561" cy="1308274"/>
            </a:xfrm>
            <a:custGeom>
              <a:avLst/>
              <a:gdLst/>
              <a:ahLst/>
              <a:cxnLst/>
              <a:rect l="l" t="t" r="r" b="b"/>
              <a:pathLst>
                <a:path w="5980561" h="1308274">
                  <a:moveTo>
                    <a:pt x="0" y="0"/>
                  </a:moveTo>
                  <a:lnTo>
                    <a:pt x="5980561" y="0"/>
                  </a:lnTo>
                  <a:lnTo>
                    <a:pt x="5980561" y="1308274"/>
                  </a:lnTo>
                  <a:lnTo>
                    <a:pt x="0" y="1308274"/>
                  </a:lnTo>
                  <a:close/>
                </a:path>
              </a:pathLst>
            </a:custGeom>
            <a:solidFill>
              <a:srgbClr val="C7D0D8"/>
            </a:solidFill>
          </p:spPr>
          <p:txBody>
            <a:bodyPr/>
            <a:lstStyle/>
            <a:p>
              <a:endParaRPr lang="en-US"/>
            </a:p>
          </p:txBody>
        </p:sp>
      </p:grpSp>
      <p:sp>
        <p:nvSpPr>
          <p:cNvPr id="9" name="TextBox 9"/>
          <p:cNvSpPr txBox="1"/>
          <p:nvPr/>
        </p:nvSpPr>
        <p:spPr>
          <a:xfrm>
            <a:off x="634614" y="6762738"/>
            <a:ext cx="17093413" cy="2571750"/>
          </a:xfrm>
          <a:prstGeom prst="rect">
            <a:avLst/>
          </a:prstGeom>
        </p:spPr>
        <p:txBody>
          <a:bodyPr lIns="0" tIns="0" rIns="0" bIns="0" rtlCol="0" anchor="t">
            <a:spAutoFit/>
          </a:bodyPr>
          <a:lstStyle/>
          <a:p>
            <a:pPr algn="ctr">
              <a:lnSpc>
                <a:spcPts val="21000"/>
              </a:lnSpc>
            </a:pPr>
            <a:r>
              <a:rPr lang="en-US" sz="15000" dirty="0">
                <a:solidFill>
                  <a:srgbClr val="16153B"/>
                </a:solidFill>
                <a:latin typeface="Montserrat"/>
              </a:rPr>
              <a:t>$600 Billion</a:t>
            </a:r>
          </a:p>
        </p:txBody>
      </p:sp>
      <p:sp>
        <p:nvSpPr>
          <p:cNvPr id="11" name="TextBox 10">
            <a:extLst>
              <a:ext uri="{FF2B5EF4-FFF2-40B4-BE49-F238E27FC236}">
                <a16:creationId xmlns:a16="http://schemas.microsoft.com/office/drawing/2014/main" id="{C383FFD6-D7AC-E62B-C320-B112F11553A4}"/>
              </a:ext>
            </a:extLst>
          </p:cNvPr>
          <p:cNvSpPr txBox="1"/>
          <p:nvPr/>
        </p:nvSpPr>
        <p:spPr>
          <a:xfrm>
            <a:off x="634614" y="3003850"/>
            <a:ext cx="17093413" cy="1631216"/>
          </a:xfrm>
          <a:prstGeom prst="rect">
            <a:avLst/>
          </a:prstGeom>
          <a:noFill/>
        </p:spPr>
        <p:txBody>
          <a:bodyPr wrap="square" rtlCol="0">
            <a:spAutoFit/>
          </a:bodyPr>
          <a:lstStyle/>
          <a:p>
            <a:pPr algn="ctr"/>
            <a:r>
              <a:rPr lang="en-US" sz="5000" dirty="0">
                <a:latin typeface="Montserrat" pitchFamily="2" charset="77"/>
              </a:rPr>
              <a:t>What is the annual cost of unpaid (family) caregiving of adults in the United States?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04119" y="621530"/>
            <a:ext cx="17679761" cy="9678761"/>
            <a:chOff x="0" y="0"/>
            <a:chExt cx="4656398" cy="2549139"/>
          </a:xfrm>
        </p:grpSpPr>
        <p:sp>
          <p:nvSpPr>
            <p:cNvPr id="3" name="Freeform 3"/>
            <p:cNvSpPr/>
            <p:nvPr/>
          </p:nvSpPr>
          <p:spPr>
            <a:xfrm>
              <a:off x="0" y="0"/>
              <a:ext cx="4656398" cy="2549139"/>
            </a:xfrm>
            <a:custGeom>
              <a:avLst/>
              <a:gdLst/>
              <a:ahLst/>
              <a:cxnLst/>
              <a:rect l="l" t="t" r="r" b="b"/>
              <a:pathLst>
                <a:path w="4656398" h="2549139">
                  <a:moveTo>
                    <a:pt x="0" y="0"/>
                  </a:moveTo>
                  <a:lnTo>
                    <a:pt x="4656398" y="0"/>
                  </a:lnTo>
                  <a:lnTo>
                    <a:pt x="4656398" y="2549139"/>
                  </a:lnTo>
                  <a:lnTo>
                    <a:pt x="0" y="2549139"/>
                  </a:lnTo>
                  <a:close/>
                </a:path>
              </a:pathLst>
            </a:custGeom>
            <a:solidFill>
              <a:srgbClr val="FFFFFF"/>
            </a:solidFill>
          </p:spPr>
          <p:txBody>
            <a:bodyPr/>
            <a:lstStyle/>
            <a:p>
              <a:endParaRPr lang="en-US"/>
            </a:p>
          </p:txBody>
        </p:sp>
        <p:sp>
          <p:nvSpPr>
            <p:cNvPr id="4" name="TextBox 4"/>
            <p:cNvSpPr txBox="1"/>
            <p:nvPr/>
          </p:nvSpPr>
          <p:spPr>
            <a:xfrm>
              <a:off x="0" y="-47625"/>
              <a:ext cx="812800" cy="860425"/>
            </a:xfrm>
            <a:prstGeom prst="rect">
              <a:avLst/>
            </a:prstGeom>
          </p:spPr>
          <p:txBody>
            <a:bodyPr lIns="50800" tIns="50800" rIns="50800" bIns="50800" rtlCol="0" anchor="ctr"/>
            <a:lstStyle/>
            <a:p>
              <a:pPr algn="ctr">
                <a:lnSpc>
                  <a:spcPts val="2659"/>
                </a:lnSpc>
              </a:pPr>
              <a:endParaRPr/>
            </a:p>
          </p:txBody>
        </p:sp>
      </p:grpSp>
      <p:grpSp>
        <p:nvGrpSpPr>
          <p:cNvPr id="7" name="Group 7"/>
          <p:cNvGrpSpPr/>
          <p:nvPr/>
        </p:nvGrpSpPr>
        <p:grpSpPr>
          <a:xfrm>
            <a:off x="764381" y="3275239"/>
            <a:ext cx="16759238" cy="5431313"/>
            <a:chOff x="0" y="0"/>
            <a:chExt cx="5357787" cy="1736345"/>
          </a:xfrm>
        </p:grpSpPr>
        <p:sp>
          <p:nvSpPr>
            <p:cNvPr id="8" name="Freeform 8"/>
            <p:cNvSpPr/>
            <p:nvPr/>
          </p:nvSpPr>
          <p:spPr>
            <a:xfrm>
              <a:off x="0" y="0"/>
              <a:ext cx="5357787" cy="1736345"/>
            </a:xfrm>
            <a:custGeom>
              <a:avLst/>
              <a:gdLst/>
              <a:ahLst/>
              <a:cxnLst/>
              <a:rect l="l" t="t" r="r" b="b"/>
              <a:pathLst>
                <a:path w="5357787" h="1736345">
                  <a:moveTo>
                    <a:pt x="0" y="0"/>
                  </a:moveTo>
                  <a:lnTo>
                    <a:pt x="5357787" y="0"/>
                  </a:lnTo>
                  <a:lnTo>
                    <a:pt x="5357787" y="1736345"/>
                  </a:lnTo>
                  <a:lnTo>
                    <a:pt x="0" y="1736345"/>
                  </a:lnTo>
                  <a:close/>
                </a:path>
              </a:pathLst>
            </a:custGeom>
            <a:solidFill>
              <a:srgbClr val="C7D0D8">
                <a:alpha val="44706"/>
              </a:srgbClr>
            </a:solidFill>
          </p:spPr>
          <p:txBody>
            <a:bodyPr/>
            <a:lstStyle/>
            <a:p>
              <a:endParaRPr lang="en-US"/>
            </a:p>
          </p:txBody>
        </p:sp>
      </p:grpSp>
      <p:pic>
        <p:nvPicPr>
          <p:cNvPr id="10" name="Picture 10"/>
          <p:cNvPicPr>
            <a:picLocks noChangeAspect="1"/>
          </p:cNvPicPr>
          <p:nvPr/>
        </p:nvPicPr>
        <p:blipFill>
          <a:blip r:embed="rId2"/>
          <a:srcRect/>
          <a:stretch>
            <a:fillRect/>
          </a:stretch>
        </p:blipFill>
        <p:spPr>
          <a:xfrm>
            <a:off x="1676400" y="3632969"/>
            <a:ext cx="4065614" cy="2543615"/>
          </a:xfrm>
          <a:prstGeom prst="rect">
            <a:avLst/>
          </a:prstGeom>
        </p:spPr>
      </p:pic>
      <p:pic>
        <p:nvPicPr>
          <p:cNvPr id="11" name="Picture 11"/>
          <p:cNvPicPr>
            <a:picLocks noChangeAspect="1"/>
          </p:cNvPicPr>
          <p:nvPr/>
        </p:nvPicPr>
        <p:blipFill>
          <a:blip r:embed="rId3"/>
          <a:srcRect/>
          <a:stretch>
            <a:fillRect/>
          </a:stretch>
        </p:blipFill>
        <p:spPr>
          <a:xfrm>
            <a:off x="11923628" y="3543300"/>
            <a:ext cx="4864319" cy="2606465"/>
          </a:xfrm>
          <a:prstGeom prst="rect">
            <a:avLst/>
          </a:prstGeom>
        </p:spPr>
      </p:pic>
      <p:sp>
        <p:nvSpPr>
          <p:cNvPr id="12" name="TextBox 12"/>
          <p:cNvSpPr txBox="1"/>
          <p:nvPr/>
        </p:nvSpPr>
        <p:spPr>
          <a:xfrm>
            <a:off x="3265612" y="289793"/>
            <a:ext cx="11756777" cy="1698626"/>
          </a:xfrm>
          <a:prstGeom prst="rect">
            <a:avLst/>
          </a:prstGeom>
        </p:spPr>
        <p:txBody>
          <a:bodyPr lIns="0" tIns="0" rIns="0" bIns="0" rtlCol="0" anchor="t">
            <a:spAutoFit/>
          </a:bodyPr>
          <a:lstStyle/>
          <a:p>
            <a:pPr algn="ctr">
              <a:lnSpc>
                <a:spcPts val="13999"/>
              </a:lnSpc>
            </a:pPr>
            <a:r>
              <a:rPr lang="en-US" sz="9999" dirty="0">
                <a:solidFill>
                  <a:srgbClr val="16153B"/>
                </a:solidFill>
                <a:latin typeface="Montserrat"/>
              </a:rPr>
              <a:t>$600,000,000,000</a:t>
            </a:r>
          </a:p>
        </p:txBody>
      </p:sp>
      <p:sp>
        <p:nvSpPr>
          <p:cNvPr id="14" name="TextBox 14"/>
          <p:cNvSpPr txBox="1"/>
          <p:nvPr/>
        </p:nvSpPr>
        <p:spPr>
          <a:xfrm>
            <a:off x="1877193" y="6979070"/>
            <a:ext cx="3664028" cy="898177"/>
          </a:xfrm>
          <a:prstGeom prst="rect">
            <a:avLst/>
          </a:prstGeom>
        </p:spPr>
        <p:txBody>
          <a:bodyPr lIns="0" tIns="0" rIns="0" bIns="0" rtlCol="0" anchor="t">
            <a:spAutoFit/>
          </a:bodyPr>
          <a:lstStyle/>
          <a:p>
            <a:pPr algn="ctr">
              <a:lnSpc>
                <a:spcPts val="7406"/>
              </a:lnSpc>
            </a:pPr>
            <a:r>
              <a:rPr lang="en-US" sz="5290" dirty="0">
                <a:solidFill>
                  <a:srgbClr val="16153B"/>
                </a:solidFill>
                <a:latin typeface="Montserrat"/>
              </a:rPr>
              <a:t>$555.7 B</a:t>
            </a:r>
          </a:p>
        </p:txBody>
      </p:sp>
      <p:sp>
        <p:nvSpPr>
          <p:cNvPr id="15" name="TextBox 15"/>
          <p:cNvSpPr txBox="1"/>
          <p:nvPr/>
        </p:nvSpPr>
        <p:spPr>
          <a:xfrm>
            <a:off x="12785314" y="6979070"/>
            <a:ext cx="3664028" cy="898177"/>
          </a:xfrm>
          <a:prstGeom prst="rect">
            <a:avLst/>
          </a:prstGeom>
        </p:spPr>
        <p:txBody>
          <a:bodyPr lIns="0" tIns="0" rIns="0" bIns="0" rtlCol="0" anchor="t">
            <a:spAutoFit/>
          </a:bodyPr>
          <a:lstStyle/>
          <a:p>
            <a:pPr algn="ctr">
              <a:lnSpc>
                <a:spcPts val="7406"/>
              </a:lnSpc>
            </a:pPr>
            <a:r>
              <a:rPr lang="en-US" sz="5290" dirty="0">
                <a:solidFill>
                  <a:srgbClr val="16153B"/>
                </a:solidFill>
                <a:latin typeface="Montserrat"/>
              </a:rPr>
              <a:t>$529.95 B</a:t>
            </a:r>
          </a:p>
        </p:txBody>
      </p:sp>
      <p:pic>
        <p:nvPicPr>
          <p:cNvPr id="1028" name="Picture 4" descr="emoji transparent Ocean park hashtags png | Shocked emoji, Surprised emoji,  Emoji">
            <a:extLst>
              <a:ext uri="{FF2B5EF4-FFF2-40B4-BE49-F238E27FC236}">
                <a16:creationId xmlns:a16="http://schemas.microsoft.com/office/drawing/2014/main" id="{CA05478B-5FB7-2442-7200-E89988BE24B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24800" y="7581900"/>
            <a:ext cx="2171700" cy="2286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bg>
      <p:bgPr>
        <a:solidFill>
          <a:srgbClr val="960C22"/>
        </a:solidFill>
        <a:effectLst/>
      </p:bgPr>
    </p:bg>
    <p:spTree>
      <p:nvGrpSpPr>
        <p:cNvPr id="1" name=""/>
        <p:cNvGrpSpPr/>
        <p:nvPr/>
      </p:nvGrpSpPr>
      <p:grpSpPr>
        <a:xfrm>
          <a:off x="0" y="0"/>
          <a:ext cx="0" cy="0"/>
          <a:chOff x="0" y="0"/>
          <a:chExt cx="0" cy="0"/>
        </a:xfrm>
      </p:grpSpPr>
      <p:grpSp>
        <p:nvGrpSpPr>
          <p:cNvPr id="5" name="Group 5"/>
          <p:cNvGrpSpPr/>
          <p:nvPr/>
        </p:nvGrpSpPr>
        <p:grpSpPr>
          <a:xfrm>
            <a:off x="4100004" y="99504"/>
            <a:ext cx="10087992" cy="10087992"/>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C8D8B"/>
            </a:solidFill>
          </p:spPr>
          <p:txBody>
            <a:bodyPr/>
            <a:lstStyle/>
            <a:p>
              <a:endParaRPr lang="en-US"/>
            </a:p>
          </p:txBody>
        </p:sp>
        <p:sp>
          <p:nvSpPr>
            <p:cNvPr id="7" name="TextBox 7"/>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5858466" y="4198852"/>
            <a:ext cx="6571069" cy="6088148"/>
            <a:chOff x="0" y="0"/>
            <a:chExt cx="877272" cy="812800"/>
          </a:xfrm>
        </p:grpSpPr>
        <p:sp>
          <p:nvSpPr>
            <p:cNvPr id="9" name="Freeform 9"/>
            <p:cNvSpPr/>
            <p:nvPr/>
          </p:nvSpPr>
          <p:spPr>
            <a:xfrm>
              <a:off x="0" y="0"/>
              <a:ext cx="877273" cy="812800"/>
            </a:xfrm>
            <a:custGeom>
              <a:avLst/>
              <a:gdLst/>
              <a:ahLst/>
              <a:cxnLst/>
              <a:rect l="l" t="t" r="r" b="b"/>
              <a:pathLst>
                <a:path w="877273" h="812800">
                  <a:moveTo>
                    <a:pt x="438636" y="0"/>
                  </a:moveTo>
                  <a:cubicBezTo>
                    <a:pt x="196384" y="0"/>
                    <a:pt x="0" y="181951"/>
                    <a:pt x="0" y="406400"/>
                  </a:cubicBezTo>
                  <a:cubicBezTo>
                    <a:pt x="0" y="630849"/>
                    <a:pt x="196384" y="812800"/>
                    <a:pt x="438636" y="812800"/>
                  </a:cubicBezTo>
                  <a:cubicBezTo>
                    <a:pt x="680888" y="812800"/>
                    <a:pt x="877273" y="630849"/>
                    <a:pt x="877273" y="406400"/>
                  </a:cubicBezTo>
                  <a:cubicBezTo>
                    <a:pt x="877273" y="181951"/>
                    <a:pt x="680888" y="0"/>
                    <a:pt x="438636" y="0"/>
                  </a:cubicBezTo>
                  <a:close/>
                </a:path>
              </a:pathLst>
            </a:custGeom>
            <a:solidFill>
              <a:srgbClr val="EEBCBB"/>
            </a:solidFill>
          </p:spPr>
          <p:txBody>
            <a:bodyPr/>
            <a:lstStyle/>
            <a:p>
              <a:endParaRPr lang="en-US"/>
            </a:p>
          </p:txBody>
        </p:sp>
        <p:sp>
          <p:nvSpPr>
            <p:cNvPr id="10" name="TextBox 10"/>
            <p:cNvSpPr txBox="1"/>
            <p:nvPr/>
          </p:nvSpPr>
          <p:spPr>
            <a:xfrm>
              <a:off x="82244" y="28575"/>
              <a:ext cx="712784" cy="708025"/>
            </a:xfrm>
            <a:prstGeom prst="rect">
              <a:avLst/>
            </a:prstGeom>
          </p:spPr>
          <p:txBody>
            <a:bodyPr lIns="50800" tIns="50800" rIns="50800" bIns="50800" rtlCol="0" anchor="ctr"/>
            <a:lstStyle/>
            <a:p>
              <a:pPr algn="ctr">
                <a:lnSpc>
                  <a:spcPts val="2659"/>
                </a:lnSpc>
              </a:pPr>
              <a:endParaRPr/>
            </a:p>
          </p:txBody>
        </p:sp>
      </p:grpSp>
      <p:sp>
        <p:nvSpPr>
          <p:cNvPr id="11" name="TextBox 11"/>
          <p:cNvSpPr txBox="1"/>
          <p:nvPr/>
        </p:nvSpPr>
        <p:spPr>
          <a:xfrm>
            <a:off x="6029951" y="1255977"/>
            <a:ext cx="6228098" cy="2494355"/>
          </a:xfrm>
          <a:prstGeom prst="rect">
            <a:avLst/>
          </a:prstGeom>
        </p:spPr>
        <p:txBody>
          <a:bodyPr lIns="0" tIns="0" rIns="0" bIns="0" rtlCol="0" anchor="t">
            <a:spAutoFit/>
          </a:bodyPr>
          <a:lstStyle/>
          <a:p>
            <a:pPr algn="ctr">
              <a:lnSpc>
                <a:spcPts val="4755"/>
              </a:lnSpc>
            </a:pPr>
            <a:r>
              <a:rPr lang="en-US" sz="3397" u="sng">
                <a:solidFill>
                  <a:srgbClr val="000000"/>
                </a:solidFill>
                <a:latin typeface="Montserrat Bold"/>
                <a:ea typeface="Montserrat Bold"/>
                <a:cs typeface="Montserrat Bold"/>
                <a:sym typeface="Montserrat Bold"/>
              </a:rPr>
              <a:t>Framily</a:t>
            </a:r>
            <a:r>
              <a:rPr lang="en-US" sz="3397">
                <a:solidFill>
                  <a:srgbClr val="000000"/>
                </a:solidFill>
                <a:latin typeface="Montserrat"/>
                <a:ea typeface="Montserrat"/>
                <a:cs typeface="Montserrat"/>
                <a:sym typeface="Montserrat"/>
              </a:rPr>
              <a:t> </a:t>
            </a:r>
          </a:p>
          <a:p>
            <a:pPr algn="ctr">
              <a:lnSpc>
                <a:spcPts val="3775"/>
              </a:lnSpc>
            </a:pPr>
            <a:endParaRPr lang="en-US" sz="3397">
              <a:solidFill>
                <a:srgbClr val="000000"/>
              </a:solidFill>
              <a:latin typeface="Montserrat"/>
              <a:ea typeface="Montserrat"/>
              <a:cs typeface="Montserrat"/>
              <a:sym typeface="Montserrat"/>
            </a:endParaRPr>
          </a:p>
          <a:p>
            <a:pPr algn="ctr">
              <a:lnSpc>
                <a:spcPts val="3775"/>
              </a:lnSpc>
            </a:pPr>
            <a:r>
              <a:rPr lang="en-US" sz="2697">
                <a:solidFill>
                  <a:srgbClr val="000000"/>
                </a:solidFill>
                <a:latin typeface="Montserrat"/>
                <a:ea typeface="Montserrat"/>
                <a:cs typeface="Montserrat"/>
                <a:sym typeface="Montserrat"/>
              </a:rPr>
              <a:t>Friends or family members in the network of individuals with medical or mental health conditions</a:t>
            </a:r>
          </a:p>
        </p:txBody>
      </p:sp>
      <p:sp>
        <p:nvSpPr>
          <p:cNvPr id="12" name="TextBox 12"/>
          <p:cNvSpPr txBox="1"/>
          <p:nvPr/>
        </p:nvSpPr>
        <p:spPr>
          <a:xfrm>
            <a:off x="6029951" y="5962411"/>
            <a:ext cx="6228098" cy="2494355"/>
          </a:xfrm>
          <a:prstGeom prst="rect">
            <a:avLst/>
          </a:prstGeom>
        </p:spPr>
        <p:txBody>
          <a:bodyPr lIns="0" tIns="0" rIns="0" bIns="0" rtlCol="0" anchor="t">
            <a:spAutoFit/>
          </a:bodyPr>
          <a:lstStyle/>
          <a:p>
            <a:pPr algn="ctr">
              <a:lnSpc>
                <a:spcPts val="4755"/>
              </a:lnSpc>
            </a:pPr>
            <a:r>
              <a:rPr lang="en-US" sz="3397" u="sng">
                <a:solidFill>
                  <a:srgbClr val="000000"/>
                </a:solidFill>
                <a:latin typeface="Montserrat Bold"/>
                <a:ea typeface="Montserrat Bold"/>
                <a:cs typeface="Montserrat Bold"/>
                <a:sym typeface="Montserrat Bold"/>
              </a:rPr>
              <a:t>Caregivers</a:t>
            </a:r>
          </a:p>
          <a:p>
            <a:pPr algn="ctr">
              <a:lnSpc>
                <a:spcPts val="3775"/>
              </a:lnSpc>
            </a:pPr>
            <a:endParaRPr lang="en-US" sz="3397" u="sng">
              <a:solidFill>
                <a:srgbClr val="000000"/>
              </a:solidFill>
              <a:latin typeface="Montserrat Bold"/>
              <a:ea typeface="Montserrat Bold"/>
              <a:cs typeface="Montserrat Bold"/>
              <a:sym typeface="Montserrat Bold"/>
            </a:endParaRPr>
          </a:p>
          <a:p>
            <a:pPr algn="ctr">
              <a:lnSpc>
                <a:spcPts val="3775"/>
              </a:lnSpc>
            </a:pPr>
            <a:r>
              <a:rPr lang="en-US" sz="2697">
                <a:solidFill>
                  <a:srgbClr val="000000"/>
                </a:solidFill>
                <a:latin typeface="Montserrat"/>
                <a:ea typeface="Montserrat"/>
                <a:cs typeface="Montserrat"/>
                <a:sym typeface="Montserrat"/>
              </a:rPr>
              <a:t>Framily who provide direct support to individuals with medical or mental health conditions</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960C22"/>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8447136" y="464360"/>
            <a:ext cx="13003036" cy="9349828"/>
            <a:chOff x="0" y="0"/>
            <a:chExt cx="4249358" cy="3055499"/>
          </a:xfrm>
        </p:grpSpPr>
        <p:sp>
          <p:nvSpPr>
            <p:cNvPr id="3" name="Freeform 3"/>
            <p:cNvSpPr/>
            <p:nvPr/>
          </p:nvSpPr>
          <p:spPr>
            <a:xfrm>
              <a:off x="10160" y="16510"/>
              <a:ext cx="4226498" cy="3027559"/>
            </a:xfrm>
            <a:custGeom>
              <a:avLst/>
              <a:gdLst/>
              <a:ahLst/>
              <a:cxnLst/>
              <a:rect l="l" t="t" r="r" b="b"/>
              <a:pathLst>
                <a:path w="4226498" h="3027559">
                  <a:moveTo>
                    <a:pt x="4226498" y="3027559"/>
                  </a:moveTo>
                  <a:lnTo>
                    <a:pt x="0" y="3019939"/>
                  </a:lnTo>
                  <a:lnTo>
                    <a:pt x="0" y="1063264"/>
                  </a:lnTo>
                  <a:lnTo>
                    <a:pt x="17780" y="19050"/>
                  </a:lnTo>
                  <a:lnTo>
                    <a:pt x="2105537" y="0"/>
                  </a:lnTo>
                  <a:lnTo>
                    <a:pt x="4207448" y="5080"/>
                  </a:lnTo>
                  <a:close/>
                </a:path>
              </a:pathLst>
            </a:custGeom>
            <a:solidFill>
              <a:srgbClr val="C8102E"/>
            </a:solidFill>
          </p:spPr>
          <p:txBody>
            <a:bodyPr/>
            <a:lstStyle/>
            <a:p>
              <a:endParaRPr lang="en-US"/>
            </a:p>
          </p:txBody>
        </p:sp>
        <p:sp>
          <p:nvSpPr>
            <p:cNvPr id="4" name="Freeform 4"/>
            <p:cNvSpPr/>
            <p:nvPr/>
          </p:nvSpPr>
          <p:spPr>
            <a:xfrm>
              <a:off x="-3810" y="0"/>
              <a:ext cx="4255708" cy="3054229"/>
            </a:xfrm>
            <a:custGeom>
              <a:avLst/>
              <a:gdLst/>
              <a:ahLst/>
              <a:cxnLst/>
              <a:rect l="l" t="t" r="r" b="b"/>
              <a:pathLst>
                <a:path w="4255708" h="3054229">
                  <a:moveTo>
                    <a:pt x="4221418" y="21590"/>
                  </a:moveTo>
                  <a:cubicBezTo>
                    <a:pt x="4222688" y="34290"/>
                    <a:pt x="4222688" y="44450"/>
                    <a:pt x="4223958" y="54610"/>
                  </a:cubicBezTo>
                  <a:cubicBezTo>
                    <a:pt x="4226498" y="109649"/>
                    <a:pt x="4227768" y="175261"/>
                    <a:pt x="4230308" y="238530"/>
                  </a:cubicBezTo>
                  <a:cubicBezTo>
                    <a:pt x="4230308" y="329919"/>
                    <a:pt x="4243008" y="2131913"/>
                    <a:pt x="4249358" y="2223302"/>
                  </a:cubicBezTo>
                  <a:cubicBezTo>
                    <a:pt x="4255708" y="2361556"/>
                    <a:pt x="4251898" y="2502154"/>
                    <a:pt x="4251898" y="2640408"/>
                  </a:cubicBezTo>
                  <a:cubicBezTo>
                    <a:pt x="4251898" y="2762260"/>
                    <a:pt x="4253168" y="2874738"/>
                    <a:pt x="4254438" y="2993269"/>
                  </a:cubicBezTo>
                  <a:cubicBezTo>
                    <a:pt x="4254438" y="3014859"/>
                    <a:pt x="4254438" y="3028829"/>
                    <a:pt x="4254438" y="3052959"/>
                  </a:cubicBezTo>
                  <a:cubicBezTo>
                    <a:pt x="4231578" y="3052959"/>
                    <a:pt x="4211258" y="3054229"/>
                    <a:pt x="4182696" y="3052959"/>
                  </a:cubicBezTo>
                  <a:cubicBezTo>
                    <a:pt x="3969149" y="3047879"/>
                    <a:pt x="3752317" y="3054229"/>
                    <a:pt x="3538771" y="3049149"/>
                  </a:cubicBezTo>
                  <a:cubicBezTo>
                    <a:pt x="3410642" y="3045339"/>
                    <a:pt x="3285800" y="3047879"/>
                    <a:pt x="3157672" y="3045339"/>
                  </a:cubicBezTo>
                  <a:cubicBezTo>
                    <a:pt x="3098536" y="3044069"/>
                    <a:pt x="3039400" y="3042799"/>
                    <a:pt x="2980264" y="3041529"/>
                  </a:cubicBezTo>
                  <a:cubicBezTo>
                    <a:pt x="2944125" y="3041529"/>
                    <a:pt x="2911272" y="3042799"/>
                    <a:pt x="2875133" y="3042799"/>
                  </a:cubicBezTo>
                  <a:cubicBezTo>
                    <a:pt x="2783144" y="3041529"/>
                    <a:pt x="2530173" y="3042799"/>
                    <a:pt x="2438184" y="3041529"/>
                  </a:cubicBezTo>
                  <a:cubicBezTo>
                    <a:pt x="2372478" y="3040259"/>
                    <a:pt x="1058345" y="3049149"/>
                    <a:pt x="992638" y="3047879"/>
                  </a:cubicBezTo>
                  <a:cubicBezTo>
                    <a:pt x="976211" y="3047879"/>
                    <a:pt x="956499" y="3049149"/>
                    <a:pt x="940073" y="3049149"/>
                  </a:cubicBezTo>
                  <a:cubicBezTo>
                    <a:pt x="900649" y="3049149"/>
                    <a:pt x="864510" y="3050419"/>
                    <a:pt x="825086" y="3050419"/>
                  </a:cubicBezTo>
                  <a:cubicBezTo>
                    <a:pt x="726526" y="3050419"/>
                    <a:pt x="631251" y="3049149"/>
                    <a:pt x="532691" y="3047879"/>
                  </a:cubicBezTo>
                  <a:cubicBezTo>
                    <a:pt x="473555" y="3046609"/>
                    <a:pt x="414419" y="3045339"/>
                    <a:pt x="358569" y="3044069"/>
                  </a:cubicBezTo>
                  <a:cubicBezTo>
                    <a:pt x="253438" y="3042799"/>
                    <a:pt x="148307" y="3041529"/>
                    <a:pt x="48260" y="3041529"/>
                  </a:cubicBezTo>
                  <a:cubicBezTo>
                    <a:pt x="38100" y="3041529"/>
                    <a:pt x="29210" y="3041529"/>
                    <a:pt x="19050" y="3040259"/>
                  </a:cubicBezTo>
                  <a:cubicBezTo>
                    <a:pt x="10160" y="3038989"/>
                    <a:pt x="5080" y="3032639"/>
                    <a:pt x="7620" y="3023749"/>
                  </a:cubicBezTo>
                  <a:cubicBezTo>
                    <a:pt x="16510" y="2991903"/>
                    <a:pt x="12700" y="2933320"/>
                    <a:pt x="11430" y="2872395"/>
                  </a:cubicBezTo>
                  <a:cubicBezTo>
                    <a:pt x="10160" y="2748200"/>
                    <a:pt x="6350" y="2626348"/>
                    <a:pt x="7620" y="2502154"/>
                  </a:cubicBezTo>
                  <a:cubicBezTo>
                    <a:pt x="5080" y="2347496"/>
                    <a:pt x="0" y="433024"/>
                    <a:pt x="7620" y="276023"/>
                  </a:cubicBezTo>
                  <a:cubicBezTo>
                    <a:pt x="8890" y="245560"/>
                    <a:pt x="7620" y="212754"/>
                    <a:pt x="8890" y="182291"/>
                  </a:cubicBezTo>
                  <a:cubicBezTo>
                    <a:pt x="10160" y="133082"/>
                    <a:pt x="12700" y="79186"/>
                    <a:pt x="13970" y="44450"/>
                  </a:cubicBezTo>
                  <a:cubicBezTo>
                    <a:pt x="13970" y="41910"/>
                    <a:pt x="15240" y="39370"/>
                    <a:pt x="16510" y="38100"/>
                  </a:cubicBezTo>
                  <a:cubicBezTo>
                    <a:pt x="38100" y="35560"/>
                    <a:pt x="66174" y="30480"/>
                    <a:pt x="118740" y="29210"/>
                  </a:cubicBezTo>
                  <a:cubicBezTo>
                    <a:pt x="207444" y="25400"/>
                    <a:pt x="296147" y="22860"/>
                    <a:pt x="388137" y="20320"/>
                  </a:cubicBezTo>
                  <a:cubicBezTo>
                    <a:pt x="450558" y="17780"/>
                    <a:pt x="512979" y="16510"/>
                    <a:pt x="572115" y="13970"/>
                  </a:cubicBezTo>
                  <a:cubicBezTo>
                    <a:pt x="631251" y="11430"/>
                    <a:pt x="693673" y="8890"/>
                    <a:pt x="752809" y="8890"/>
                  </a:cubicBezTo>
                  <a:cubicBezTo>
                    <a:pt x="818515" y="7620"/>
                    <a:pt x="884222" y="10160"/>
                    <a:pt x="949929" y="8890"/>
                  </a:cubicBezTo>
                  <a:cubicBezTo>
                    <a:pt x="1032062" y="8890"/>
                    <a:pt x="2520317" y="6350"/>
                    <a:pt x="2602451" y="5080"/>
                  </a:cubicBezTo>
                  <a:cubicBezTo>
                    <a:pt x="2681299" y="3810"/>
                    <a:pt x="2760147" y="2540"/>
                    <a:pt x="2842280" y="2540"/>
                  </a:cubicBezTo>
                  <a:cubicBezTo>
                    <a:pt x="2976979" y="1270"/>
                    <a:pt x="3108392" y="0"/>
                    <a:pt x="3243091" y="0"/>
                  </a:cubicBezTo>
                  <a:cubicBezTo>
                    <a:pt x="3298941" y="0"/>
                    <a:pt x="3358077" y="2540"/>
                    <a:pt x="3413928" y="2540"/>
                  </a:cubicBezTo>
                  <a:cubicBezTo>
                    <a:pt x="3568339" y="3810"/>
                    <a:pt x="3726034" y="5080"/>
                    <a:pt x="3880445" y="7620"/>
                  </a:cubicBezTo>
                  <a:cubicBezTo>
                    <a:pt x="3962578" y="8890"/>
                    <a:pt x="4044712" y="12700"/>
                    <a:pt x="4126845" y="16510"/>
                  </a:cubicBezTo>
                  <a:cubicBezTo>
                    <a:pt x="4146557" y="16510"/>
                    <a:pt x="4166269" y="16510"/>
                    <a:pt x="4182696" y="16510"/>
                  </a:cubicBezTo>
                  <a:cubicBezTo>
                    <a:pt x="4202368" y="17780"/>
                    <a:pt x="4211258" y="20320"/>
                    <a:pt x="4221418" y="21590"/>
                  </a:cubicBezTo>
                  <a:close/>
                  <a:moveTo>
                    <a:pt x="4231578" y="3036449"/>
                  </a:moveTo>
                  <a:cubicBezTo>
                    <a:pt x="4232848" y="3019939"/>
                    <a:pt x="4234118" y="3007239"/>
                    <a:pt x="4234118" y="2994539"/>
                  </a:cubicBezTo>
                  <a:cubicBezTo>
                    <a:pt x="4232848" y="2863022"/>
                    <a:pt x="4231578" y="2738827"/>
                    <a:pt x="4231578" y="2605259"/>
                  </a:cubicBezTo>
                  <a:cubicBezTo>
                    <a:pt x="4231578" y="2544333"/>
                    <a:pt x="4234118" y="2483408"/>
                    <a:pt x="4232848" y="2422482"/>
                  </a:cubicBezTo>
                  <a:cubicBezTo>
                    <a:pt x="4232848" y="2366243"/>
                    <a:pt x="4231578" y="2307660"/>
                    <a:pt x="4230308" y="2251421"/>
                  </a:cubicBezTo>
                  <a:cubicBezTo>
                    <a:pt x="4225228" y="2164719"/>
                    <a:pt x="4213798" y="369755"/>
                    <a:pt x="4213798" y="283053"/>
                  </a:cubicBezTo>
                  <a:cubicBezTo>
                    <a:pt x="4211258" y="210411"/>
                    <a:pt x="4208718" y="135425"/>
                    <a:pt x="4206178" y="63500"/>
                  </a:cubicBezTo>
                  <a:cubicBezTo>
                    <a:pt x="4204908" y="44450"/>
                    <a:pt x="4203638" y="43180"/>
                    <a:pt x="4172840" y="41910"/>
                  </a:cubicBezTo>
                  <a:cubicBezTo>
                    <a:pt x="4162984" y="41910"/>
                    <a:pt x="4156413" y="41910"/>
                    <a:pt x="4146557" y="40640"/>
                  </a:cubicBezTo>
                  <a:cubicBezTo>
                    <a:pt x="4064424" y="36830"/>
                    <a:pt x="3979005" y="31750"/>
                    <a:pt x="3896872" y="30480"/>
                  </a:cubicBezTo>
                  <a:cubicBezTo>
                    <a:pt x="3696467" y="26670"/>
                    <a:pt x="3492776" y="25400"/>
                    <a:pt x="3292371" y="22860"/>
                  </a:cubicBezTo>
                  <a:cubicBezTo>
                    <a:pt x="3262803" y="22860"/>
                    <a:pt x="3229950" y="22860"/>
                    <a:pt x="3200382" y="22860"/>
                  </a:cubicBezTo>
                  <a:cubicBezTo>
                    <a:pt x="3151101" y="22860"/>
                    <a:pt x="3101821" y="22860"/>
                    <a:pt x="3055827" y="22860"/>
                  </a:cubicBezTo>
                  <a:cubicBezTo>
                    <a:pt x="2950696" y="22860"/>
                    <a:pt x="2845565" y="22860"/>
                    <a:pt x="2743720" y="24130"/>
                  </a:cubicBezTo>
                  <a:cubicBezTo>
                    <a:pt x="2655016" y="25400"/>
                    <a:pt x="1160190" y="29210"/>
                    <a:pt x="1071486" y="29210"/>
                  </a:cubicBezTo>
                  <a:cubicBezTo>
                    <a:pt x="926931" y="29210"/>
                    <a:pt x="782377" y="26670"/>
                    <a:pt x="637822" y="33020"/>
                  </a:cubicBezTo>
                  <a:cubicBezTo>
                    <a:pt x="562259" y="36830"/>
                    <a:pt x="489982" y="36830"/>
                    <a:pt x="417705" y="38100"/>
                  </a:cubicBezTo>
                  <a:cubicBezTo>
                    <a:pt x="292862" y="41910"/>
                    <a:pt x="168020" y="45720"/>
                    <a:pt x="49530" y="50800"/>
                  </a:cubicBezTo>
                  <a:cubicBezTo>
                    <a:pt x="36830" y="50800"/>
                    <a:pt x="34290" y="53340"/>
                    <a:pt x="33020" y="72156"/>
                  </a:cubicBezTo>
                  <a:cubicBezTo>
                    <a:pt x="31750" y="114336"/>
                    <a:pt x="31750" y="156515"/>
                    <a:pt x="30480" y="198694"/>
                  </a:cubicBezTo>
                  <a:cubicBezTo>
                    <a:pt x="29210" y="268993"/>
                    <a:pt x="26670" y="336949"/>
                    <a:pt x="25400" y="407248"/>
                  </a:cubicBezTo>
                  <a:cubicBezTo>
                    <a:pt x="20320" y="482233"/>
                    <a:pt x="26670" y="2314690"/>
                    <a:pt x="29210" y="2389676"/>
                  </a:cubicBezTo>
                  <a:cubicBezTo>
                    <a:pt x="29210" y="2469348"/>
                    <a:pt x="29210" y="2551363"/>
                    <a:pt x="30480" y="2631035"/>
                  </a:cubicBezTo>
                  <a:cubicBezTo>
                    <a:pt x="30480" y="2689618"/>
                    <a:pt x="33020" y="2748200"/>
                    <a:pt x="33020" y="2806782"/>
                  </a:cubicBezTo>
                  <a:cubicBezTo>
                    <a:pt x="33020" y="2870051"/>
                    <a:pt x="33020" y="2933320"/>
                    <a:pt x="31750" y="2994539"/>
                  </a:cubicBezTo>
                  <a:cubicBezTo>
                    <a:pt x="31750" y="2998349"/>
                    <a:pt x="31750" y="3000889"/>
                    <a:pt x="31750" y="3004699"/>
                  </a:cubicBezTo>
                  <a:cubicBezTo>
                    <a:pt x="31750" y="3014859"/>
                    <a:pt x="35560" y="3018669"/>
                    <a:pt x="44450" y="3018669"/>
                  </a:cubicBezTo>
                  <a:cubicBezTo>
                    <a:pt x="72745" y="3018669"/>
                    <a:pt x="118740" y="3019939"/>
                    <a:pt x="161449" y="3019939"/>
                  </a:cubicBezTo>
                  <a:cubicBezTo>
                    <a:pt x="223870" y="3019939"/>
                    <a:pt x="289577" y="3017399"/>
                    <a:pt x="351998" y="3019939"/>
                  </a:cubicBezTo>
                  <a:cubicBezTo>
                    <a:pt x="453843" y="3023749"/>
                    <a:pt x="555689" y="3026289"/>
                    <a:pt x="657534" y="3025019"/>
                  </a:cubicBezTo>
                  <a:cubicBezTo>
                    <a:pt x="723241" y="3023749"/>
                    <a:pt x="785662" y="3026289"/>
                    <a:pt x="851369" y="3026289"/>
                  </a:cubicBezTo>
                  <a:cubicBezTo>
                    <a:pt x="946643" y="3026289"/>
                    <a:pt x="1041918" y="3025019"/>
                    <a:pt x="1137193" y="3026289"/>
                  </a:cubicBezTo>
                  <a:cubicBezTo>
                    <a:pt x="1278462" y="3027559"/>
                    <a:pt x="2829139" y="3017399"/>
                    <a:pt x="2973693" y="3019939"/>
                  </a:cubicBezTo>
                  <a:cubicBezTo>
                    <a:pt x="3036115" y="3021209"/>
                    <a:pt x="3098536" y="3022479"/>
                    <a:pt x="3157672" y="3022479"/>
                  </a:cubicBezTo>
                  <a:cubicBezTo>
                    <a:pt x="3266088" y="3025019"/>
                    <a:pt x="3371219" y="3021209"/>
                    <a:pt x="3479635" y="3025019"/>
                  </a:cubicBezTo>
                  <a:cubicBezTo>
                    <a:pt x="3568339" y="3027559"/>
                    <a:pt x="3657042" y="3027559"/>
                    <a:pt x="3745747" y="3030099"/>
                  </a:cubicBezTo>
                  <a:cubicBezTo>
                    <a:pt x="3877160" y="3033909"/>
                    <a:pt x="4008573" y="3036449"/>
                    <a:pt x="4139987" y="3037719"/>
                  </a:cubicBezTo>
                  <a:cubicBezTo>
                    <a:pt x="4189267" y="3037719"/>
                    <a:pt x="4211258" y="3036449"/>
                    <a:pt x="4231578" y="3036449"/>
                  </a:cubicBezTo>
                  <a:close/>
                </a:path>
              </a:pathLst>
            </a:custGeom>
            <a:solidFill>
              <a:srgbClr val="C8102E"/>
            </a:solidFill>
          </p:spPr>
          <p:txBody>
            <a:bodyPr/>
            <a:lstStyle/>
            <a:p>
              <a:endParaRPr lang="en-US"/>
            </a:p>
          </p:txBody>
        </p:sp>
      </p:grpSp>
      <p:grpSp>
        <p:nvGrpSpPr>
          <p:cNvPr id="5" name="Group 5"/>
          <p:cNvGrpSpPr/>
          <p:nvPr/>
        </p:nvGrpSpPr>
        <p:grpSpPr>
          <a:xfrm>
            <a:off x="439067" y="2314557"/>
            <a:ext cx="17409865" cy="7669628"/>
            <a:chOff x="0" y="0"/>
            <a:chExt cx="5689498" cy="2506414"/>
          </a:xfrm>
        </p:grpSpPr>
        <p:sp>
          <p:nvSpPr>
            <p:cNvPr id="6" name="Freeform 6"/>
            <p:cNvSpPr/>
            <p:nvPr/>
          </p:nvSpPr>
          <p:spPr>
            <a:xfrm>
              <a:off x="10160" y="16510"/>
              <a:ext cx="5666638" cy="2478475"/>
            </a:xfrm>
            <a:custGeom>
              <a:avLst/>
              <a:gdLst/>
              <a:ahLst/>
              <a:cxnLst/>
              <a:rect l="l" t="t" r="r" b="b"/>
              <a:pathLst>
                <a:path w="5666638" h="2478475">
                  <a:moveTo>
                    <a:pt x="5666638" y="2478475"/>
                  </a:moveTo>
                  <a:lnTo>
                    <a:pt x="0" y="2470854"/>
                  </a:lnTo>
                  <a:lnTo>
                    <a:pt x="0" y="872827"/>
                  </a:lnTo>
                  <a:lnTo>
                    <a:pt x="17780" y="19050"/>
                  </a:lnTo>
                  <a:lnTo>
                    <a:pt x="2823756" y="0"/>
                  </a:lnTo>
                  <a:lnTo>
                    <a:pt x="5647588" y="5080"/>
                  </a:lnTo>
                  <a:close/>
                </a:path>
              </a:pathLst>
            </a:custGeom>
            <a:solidFill>
              <a:srgbClr val="FFFFFF"/>
            </a:solidFill>
          </p:spPr>
          <p:txBody>
            <a:bodyPr/>
            <a:lstStyle/>
            <a:p>
              <a:endParaRPr lang="en-US"/>
            </a:p>
          </p:txBody>
        </p:sp>
        <p:sp>
          <p:nvSpPr>
            <p:cNvPr id="7" name="Freeform 7"/>
            <p:cNvSpPr/>
            <p:nvPr/>
          </p:nvSpPr>
          <p:spPr>
            <a:xfrm>
              <a:off x="-3810" y="0"/>
              <a:ext cx="5695849" cy="2505144"/>
            </a:xfrm>
            <a:custGeom>
              <a:avLst/>
              <a:gdLst/>
              <a:ahLst/>
              <a:cxnLst/>
              <a:rect l="l" t="t" r="r" b="b"/>
              <a:pathLst>
                <a:path w="5695849" h="2505144">
                  <a:moveTo>
                    <a:pt x="5661558" y="21590"/>
                  </a:moveTo>
                  <a:cubicBezTo>
                    <a:pt x="5662829" y="34290"/>
                    <a:pt x="5662829" y="44450"/>
                    <a:pt x="5664099" y="54610"/>
                  </a:cubicBezTo>
                  <a:cubicBezTo>
                    <a:pt x="5666638" y="101153"/>
                    <a:pt x="5667908" y="154460"/>
                    <a:pt x="5670449" y="205864"/>
                  </a:cubicBezTo>
                  <a:cubicBezTo>
                    <a:pt x="5670449" y="280113"/>
                    <a:pt x="5683149" y="1744154"/>
                    <a:pt x="5689499" y="1818403"/>
                  </a:cubicBezTo>
                  <a:cubicBezTo>
                    <a:pt x="5695849" y="1930729"/>
                    <a:pt x="5692038" y="2044958"/>
                    <a:pt x="5692038" y="2157284"/>
                  </a:cubicBezTo>
                  <a:cubicBezTo>
                    <a:pt x="5692038" y="2256283"/>
                    <a:pt x="5693308" y="2347666"/>
                    <a:pt x="5694579" y="2444184"/>
                  </a:cubicBezTo>
                  <a:cubicBezTo>
                    <a:pt x="5694579" y="2465774"/>
                    <a:pt x="5694579" y="2479744"/>
                    <a:pt x="5694579" y="2503874"/>
                  </a:cubicBezTo>
                  <a:cubicBezTo>
                    <a:pt x="5671719" y="2503874"/>
                    <a:pt x="5651399" y="2505144"/>
                    <a:pt x="5618165" y="2503874"/>
                  </a:cubicBezTo>
                  <a:cubicBezTo>
                    <a:pt x="5330381" y="2498794"/>
                    <a:pt x="5038169" y="2505144"/>
                    <a:pt x="4750385" y="2500064"/>
                  </a:cubicBezTo>
                  <a:cubicBezTo>
                    <a:pt x="4577714" y="2496254"/>
                    <a:pt x="4409471" y="2498794"/>
                    <a:pt x="4236800" y="2496254"/>
                  </a:cubicBezTo>
                  <a:cubicBezTo>
                    <a:pt x="4157106" y="2494984"/>
                    <a:pt x="4077412" y="2493714"/>
                    <a:pt x="3997718" y="2492444"/>
                  </a:cubicBezTo>
                  <a:cubicBezTo>
                    <a:pt x="3949016" y="2492444"/>
                    <a:pt x="3904741" y="2493714"/>
                    <a:pt x="3856039" y="2493714"/>
                  </a:cubicBezTo>
                  <a:cubicBezTo>
                    <a:pt x="3732071" y="2492444"/>
                    <a:pt x="3391157" y="2493714"/>
                    <a:pt x="3267188" y="2492444"/>
                  </a:cubicBezTo>
                  <a:cubicBezTo>
                    <a:pt x="3178639" y="2491174"/>
                    <a:pt x="1407659" y="2500064"/>
                    <a:pt x="1319110" y="2498794"/>
                  </a:cubicBezTo>
                  <a:cubicBezTo>
                    <a:pt x="1296972" y="2498794"/>
                    <a:pt x="1270408" y="2500064"/>
                    <a:pt x="1248271" y="2500064"/>
                  </a:cubicBezTo>
                  <a:cubicBezTo>
                    <a:pt x="1195141" y="2500064"/>
                    <a:pt x="1146439" y="2501334"/>
                    <a:pt x="1093310" y="2501334"/>
                  </a:cubicBezTo>
                  <a:cubicBezTo>
                    <a:pt x="960486" y="2501334"/>
                    <a:pt x="832090" y="2500064"/>
                    <a:pt x="699267" y="2498794"/>
                  </a:cubicBezTo>
                  <a:cubicBezTo>
                    <a:pt x="619573" y="2497524"/>
                    <a:pt x="539878" y="2496254"/>
                    <a:pt x="464612" y="2494984"/>
                  </a:cubicBezTo>
                  <a:cubicBezTo>
                    <a:pt x="322933" y="2493714"/>
                    <a:pt x="181255" y="2492444"/>
                    <a:pt x="48260" y="2492444"/>
                  </a:cubicBezTo>
                  <a:cubicBezTo>
                    <a:pt x="38100" y="2492444"/>
                    <a:pt x="29210" y="2492444"/>
                    <a:pt x="19050" y="2491174"/>
                  </a:cubicBezTo>
                  <a:cubicBezTo>
                    <a:pt x="10160" y="2489904"/>
                    <a:pt x="5080" y="2483554"/>
                    <a:pt x="7620" y="2474664"/>
                  </a:cubicBezTo>
                  <a:cubicBezTo>
                    <a:pt x="16510" y="2442857"/>
                    <a:pt x="12700" y="2395262"/>
                    <a:pt x="11430" y="2345762"/>
                  </a:cubicBezTo>
                  <a:cubicBezTo>
                    <a:pt x="10160" y="2244860"/>
                    <a:pt x="6350" y="2145861"/>
                    <a:pt x="7620" y="2044958"/>
                  </a:cubicBezTo>
                  <a:cubicBezTo>
                    <a:pt x="5080" y="1919306"/>
                    <a:pt x="0" y="363881"/>
                    <a:pt x="7620" y="236325"/>
                  </a:cubicBezTo>
                  <a:cubicBezTo>
                    <a:pt x="8890" y="211575"/>
                    <a:pt x="7620" y="184921"/>
                    <a:pt x="8890" y="160172"/>
                  </a:cubicBezTo>
                  <a:cubicBezTo>
                    <a:pt x="10160" y="120191"/>
                    <a:pt x="12700" y="76403"/>
                    <a:pt x="13970" y="44450"/>
                  </a:cubicBezTo>
                  <a:cubicBezTo>
                    <a:pt x="13970" y="41910"/>
                    <a:pt x="15240" y="39370"/>
                    <a:pt x="16510" y="38100"/>
                  </a:cubicBezTo>
                  <a:cubicBezTo>
                    <a:pt x="38100" y="35560"/>
                    <a:pt x="70569" y="30480"/>
                    <a:pt x="141408" y="29210"/>
                  </a:cubicBezTo>
                  <a:cubicBezTo>
                    <a:pt x="260949" y="25400"/>
                    <a:pt x="380490" y="22860"/>
                    <a:pt x="504459" y="20320"/>
                  </a:cubicBezTo>
                  <a:cubicBezTo>
                    <a:pt x="588580" y="17780"/>
                    <a:pt x="672702" y="16510"/>
                    <a:pt x="752396" y="13970"/>
                  </a:cubicBezTo>
                  <a:cubicBezTo>
                    <a:pt x="832090" y="11430"/>
                    <a:pt x="916212" y="8890"/>
                    <a:pt x="995906" y="8890"/>
                  </a:cubicBezTo>
                  <a:cubicBezTo>
                    <a:pt x="1084455" y="7620"/>
                    <a:pt x="1173004" y="10160"/>
                    <a:pt x="1261553" y="8890"/>
                  </a:cubicBezTo>
                  <a:cubicBezTo>
                    <a:pt x="1372239" y="8890"/>
                    <a:pt x="3377875" y="6350"/>
                    <a:pt x="3488561" y="5080"/>
                  </a:cubicBezTo>
                  <a:cubicBezTo>
                    <a:pt x="3594820" y="3810"/>
                    <a:pt x="3701079" y="2540"/>
                    <a:pt x="3811765" y="2540"/>
                  </a:cubicBezTo>
                  <a:cubicBezTo>
                    <a:pt x="3993291" y="1270"/>
                    <a:pt x="4170388" y="0"/>
                    <a:pt x="4351914" y="0"/>
                  </a:cubicBezTo>
                  <a:cubicBezTo>
                    <a:pt x="4427181" y="0"/>
                    <a:pt x="4506875" y="2540"/>
                    <a:pt x="4582141" y="2540"/>
                  </a:cubicBezTo>
                  <a:cubicBezTo>
                    <a:pt x="4790231" y="3810"/>
                    <a:pt x="5002749" y="5080"/>
                    <a:pt x="5210839" y="7620"/>
                  </a:cubicBezTo>
                  <a:cubicBezTo>
                    <a:pt x="5321526" y="8890"/>
                    <a:pt x="5432212" y="12700"/>
                    <a:pt x="5542898" y="16510"/>
                  </a:cubicBezTo>
                  <a:cubicBezTo>
                    <a:pt x="5569463" y="16510"/>
                    <a:pt x="5596028" y="16510"/>
                    <a:pt x="5618165" y="16510"/>
                  </a:cubicBezTo>
                  <a:cubicBezTo>
                    <a:pt x="5642508" y="17780"/>
                    <a:pt x="5651399" y="20320"/>
                    <a:pt x="5661558" y="21590"/>
                  </a:cubicBezTo>
                  <a:close/>
                  <a:moveTo>
                    <a:pt x="5671719" y="2487364"/>
                  </a:moveTo>
                  <a:cubicBezTo>
                    <a:pt x="5672989" y="2470854"/>
                    <a:pt x="5674258" y="2458154"/>
                    <a:pt x="5674258" y="2445454"/>
                  </a:cubicBezTo>
                  <a:cubicBezTo>
                    <a:pt x="5672989" y="2338147"/>
                    <a:pt x="5671719" y="2237244"/>
                    <a:pt x="5671719" y="2128726"/>
                  </a:cubicBezTo>
                  <a:cubicBezTo>
                    <a:pt x="5671719" y="2079227"/>
                    <a:pt x="5674258" y="2029728"/>
                    <a:pt x="5672989" y="1980228"/>
                  </a:cubicBezTo>
                  <a:cubicBezTo>
                    <a:pt x="5672989" y="1934536"/>
                    <a:pt x="5671719" y="1886941"/>
                    <a:pt x="5670449" y="1841249"/>
                  </a:cubicBezTo>
                  <a:cubicBezTo>
                    <a:pt x="5665369" y="1770807"/>
                    <a:pt x="5653939" y="312478"/>
                    <a:pt x="5653939" y="242036"/>
                  </a:cubicBezTo>
                  <a:cubicBezTo>
                    <a:pt x="5651399" y="183018"/>
                    <a:pt x="5648858" y="122095"/>
                    <a:pt x="5646319" y="63500"/>
                  </a:cubicBezTo>
                  <a:cubicBezTo>
                    <a:pt x="5645049" y="44450"/>
                    <a:pt x="5643779" y="43180"/>
                    <a:pt x="5604882" y="41910"/>
                  </a:cubicBezTo>
                  <a:cubicBezTo>
                    <a:pt x="5591600" y="41910"/>
                    <a:pt x="5582745" y="41910"/>
                    <a:pt x="5569463" y="40640"/>
                  </a:cubicBezTo>
                  <a:cubicBezTo>
                    <a:pt x="5458777" y="36830"/>
                    <a:pt x="5343663" y="31750"/>
                    <a:pt x="5232976" y="30480"/>
                  </a:cubicBezTo>
                  <a:cubicBezTo>
                    <a:pt x="4962902" y="26670"/>
                    <a:pt x="4688400" y="25400"/>
                    <a:pt x="4418326" y="22860"/>
                  </a:cubicBezTo>
                  <a:cubicBezTo>
                    <a:pt x="4378479" y="22860"/>
                    <a:pt x="4334204" y="22860"/>
                    <a:pt x="4294357" y="22860"/>
                  </a:cubicBezTo>
                  <a:cubicBezTo>
                    <a:pt x="4227946" y="22860"/>
                    <a:pt x="4161534" y="22860"/>
                    <a:pt x="4099549" y="22860"/>
                  </a:cubicBezTo>
                  <a:cubicBezTo>
                    <a:pt x="3957871" y="22860"/>
                    <a:pt x="3816192" y="22860"/>
                    <a:pt x="3678941" y="24130"/>
                  </a:cubicBezTo>
                  <a:cubicBezTo>
                    <a:pt x="3559400" y="25400"/>
                    <a:pt x="1544910" y="29210"/>
                    <a:pt x="1425369" y="29210"/>
                  </a:cubicBezTo>
                  <a:cubicBezTo>
                    <a:pt x="1230561" y="29210"/>
                    <a:pt x="1035753" y="26670"/>
                    <a:pt x="840945" y="33020"/>
                  </a:cubicBezTo>
                  <a:cubicBezTo>
                    <a:pt x="739114" y="36830"/>
                    <a:pt x="641710" y="36830"/>
                    <a:pt x="544306" y="38100"/>
                  </a:cubicBezTo>
                  <a:cubicBezTo>
                    <a:pt x="376063" y="41910"/>
                    <a:pt x="207820" y="45720"/>
                    <a:pt x="49530" y="50800"/>
                  </a:cubicBezTo>
                  <a:cubicBezTo>
                    <a:pt x="36830" y="50800"/>
                    <a:pt x="34290" y="53340"/>
                    <a:pt x="33020" y="70692"/>
                  </a:cubicBezTo>
                  <a:cubicBezTo>
                    <a:pt x="31750" y="104961"/>
                    <a:pt x="31750" y="139230"/>
                    <a:pt x="30480" y="173499"/>
                  </a:cubicBezTo>
                  <a:cubicBezTo>
                    <a:pt x="29210" y="230613"/>
                    <a:pt x="26670" y="285824"/>
                    <a:pt x="25400" y="342939"/>
                  </a:cubicBezTo>
                  <a:cubicBezTo>
                    <a:pt x="20320" y="403861"/>
                    <a:pt x="26670" y="1892652"/>
                    <a:pt x="29210" y="1953575"/>
                  </a:cubicBezTo>
                  <a:cubicBezTo>
                    <a:pt x="29210" y="2018305"/>
                    <a:pt x="29210" y="2084938"/>
                    <a:pt x="30480" y="2149668"/>
                  </a:cubicBezTo>
                  <a:cubicBezTo>
                    <a:pt x="30480" y="2197264"/>
                    <a:pt x="33020" y="2244860"/>
                    <a:pt x="33020" y="2292455"/>
                  </a:cubicBezTo>
                  <a:cubicBezTo>
                    <a:pt x="33020" y="2343858"/>
                    <a:pt x="33020" y="2395262"/>
                    <a:pt x="31750" y="2445454"/>
                  </a:cubicBezTo>
                  <a:cubicBezTo>
                    <a:pt x="31750" y="2449264"/>
                    <a:pt x="31750" y="2451804"/>
                    <a:pt x="31750" y="2455614"/>
                  </a:cubicBezTo>
                  <a:cubicBezTo>
                    <a:pt x="31750" y="2465774"/>
                    <a:pt x="35560" y="2469585"/>
                    <a:pt x="44450" y="2469585"/>
                  </a:cubicBezTo>
                  <a:cubicBezTo>
                    <a:pt x="79424" y="2469585"/>
                    <a:pt x="141408" y="2470854"/>
                    <a:pt x="198965" y="2470854"/>
                  </a:cubicBezTo>
                  <a:cubicBezTo>
                    <a:pt x="283086" y="2470854"/>
                    <a:pt x="371635" y="2468314"/>
                    <a:pt x="455757" y="2470854"/>
                  </a:cubicBezTo>
                  <a:cubicBezTo>
                    <a:pt x="593008" y="2474664"/>
                    <a:pt x="730259" y="2477204"/>
                    <a:pt x="867510" y="2475935"/>
                  </a:cubicBezTo>
                  <a:cubicBezTo>
                    <a:pt x="956059" y="2474664"/>
                    <a:pt x="1040180" y="2477204"/>
                    <a:pt x="1128729" y="2477204"/>
                  </a:cubicBezTo>
                  <a:cubicBezTo>
                    <a:pt x="1257126" y="2477204"/>
                    <a:pt x="1385522" y="2475935"/>
                    <a:pt x="1513918" y="2477204"/>
                  </a:cubicBezTo>
                  <a:cubicBezTo>
                    <a:pt x="1704298" y="2478474"/>
                    <a:pt x="3794055" y="2468314"/>
                    <a:pt x="3988863" y="2470854"/>
                  </a:cubicBezTo>
                  <a:cubicBezTo>
                    <a:pt x="4072984" y="2472124"/>
                    <a:pt x="4157106" y="2473394"/>
                    <a:pt x="4236800" y="2473394"/>
                  </a:cubicBezTo>
                  <a:cubicBezTo>
                    <a:pt x="4382906" y="2475935"/>
                    <a:pt x="4524584" y="2472124"/>
                    <a:pt x="4670691" y="2475935"/>
                  </a:cubicBezTo>
                  <a:cubicBezTo>
                    <a:pt x="4790231" y="2478474"/>
                    <a:pt x="4909773" y="2478474"/>
                    <a:pt x="5029314" y="2481014"/>
                  </a:cubicBezTo>
                  <a:cubicBezTo>
                    <a:pt x="5206412" y="2484824"/>
                    <a:pt x="5383510" y="2487364"/>
                    <a:pt x="5560608" y="2488635"/>
                  </a:cubicBezTo>
                  <a:cubicBezTo>
                    <a:pt x="5627020" y="2488635"/>
                    <a:pt x="5651399" y="2487364"/>
                    <a:pt x="5671719" y="2487364"/>
                  </a:cubicBezTo>
                  <a:close/>
                </a:path>
              </a:pathLst>
            </a:custGeom>
            <a:solidFill>
              <a:srgbClr val="FFFFFF"/>
            </a:solidFill>
          </p:spPr>
          <p:txBody>
            <a:bodyPr/>
            <a:lstStyle/>
            <a:p>
              <a:endParaRPr lang="en-US"/>
            </a:p>
          </p:txBody>
        </p:sp>
      </p:grpSp>
      <p:sp>
        <p:nvSpPr>
          <p:cNvPr id="8" name="TextBox 8"/>
          <p:cNvSpPr txBox="1"/>
          <p:nvPr/>
        </p:nvSpPr>
        <p:spPr>
          <a:xfrm>
            <a:off x="280419" y="559582"/>
            <a:ext cx="17568514" cy="1578098"/>
          </a:xfrm>
          <a:prstGeom prst="rect">
            <a:avLst/>
          </a:prstGeom>
        </p:spPr>
        <p:txBody>
          <a:bodyPr lIns="0" tIns="0" rIns="0" bIns="0" rtlCol="0" anchor="t">
            <a:spAutoFit/>
          </a:bodyPr>
          <a:lstStyle/>
          <a:p>
            <a:pPr algn="l">
              <a:lnSpc>
                <a:spcPts val="12955"/>
              </a:lnSpc>
              <a:spcBef>
                <a:spcPct val="0"/>
              </a:spcBef>
            </a:pPr>
            <a:r>
              <a:rPr lang="en-US" sz="9254" dirty="0">
                <a:solidFill>
                  <a:srgbClr val="FFFFFF"/>
                </a:solidFill>
                <a:latin typeface="Montserrat"/>
                <a:ea typeface="Montserrat"/>
                <a:cs typeface="Montserrat"/>
                <a:sym typeface="Montserrat"/>
              </a:rPr>
              <a:t>Who are caregivers?</a:t>
            </a:r>
          </a:p>
        </p:txBody>
      </p:sp>
      <p:sp>
        <p:nvSpPr>
          <p:cNvPr id="9" name="AutoShape 9"/>
          <p:cNvSpPr/>
          <p:nvPr/>
        </p:nvSpPr>
        <p:spPr>
          <a:xfrm>
            <a:off x="0" y="1960347"/>
            <a:ext cx="18287977" cy="0"/>
          </a:xfrm>
          <a:prstGeom prst="line">
            <a:avLst/>
          </a:prstGeom>
          <a:ln w="57150" cap="flat">
            <a:solidFill>
              <a:srgbClr val="FFFFFF"/>
            </a:solidFill>
            <a:prstDash val="solid"/>
            <a:headEnd type="none" w="sm" len="sm"/>
            <a:tailEnd type="none" w="sm" len="sm"/>
          </a:ln>
        </p:spPr>
        <p:txBody>
          <a:bodyPr/>
          <a:lstStyle/>
          <a:p>
            <a:endParaRPr lang="en-US"/>
          </a:p>
        </p:txBody>
      </p:sp>
      <p:sp>
        <p:nvSpPr>
          <p:cNvPr id="10" name="TextBox 10"/>
          <p:cNvSpPr txBox="1"/>
          <p:nvPr/>
        </p:nvSpPr>
        <p:spPr>
          <a:xfrm>
            <a:off x="586358" y="2832373"/>
            <a:ext cx="17231485" cy="4945521"/>
          </a:xfrm>
          <a:prstGeom prst="rect">
            <a:avLst/>
          </a:prstGeom>
        </p:spPr>
        <p:txBody>
          <a:bodyPr lIns="0" tIns="0" rIns="0" bIns="0" rtlCol="0" anchor="t">
            <a:spAutoFit/>
          </a:bodyPr>
          <a:lstStyle/>
          <a:p>
            <a:pPr marL="755008" lvl="1" indent="-377504" algn="l">
              <a:lnSpc>
                <a:spcPts val="4895"/>
              </a:lnSpc>
              <a:buFont typeface="Arial"/>
              <a:buChar char="•"/>
            </a:pPr>
            <a:r>
              <a:rPr lang="en-US" sz="4000" dirty="0">
                <a:solidFill>
                  <a:srgbClr val="000000"/>
                </a:solidFill>
                <a:latin typeface="Montserrat"/>
                <a:ea typeface="Montserrat"/>
                <a:cs typeface="Montserrat"/>
                <a:sym typeface="Montserrat"/>
              </a:rPr>
              <a:t>Family members and friends who support those with illnesses</a:t>
            </a:r>
          </a:p>
          <a:p>
            <a:pPr marL="1380479" lvl="2" indent="-460160" algn="l">
              <a:lnSpc>
                <a:spcPts val="4475"/>
              </a:lnSpc>
              <a:buFont typeface="Arial"/>
              <a:buChar char="⚬"/>
            </a:pPr>
            <a:r>
              <a:rPr lang="en-US" sz="4000" dirty="0">
                <a:solidFill>
                  <a:srgbClr val="000000"/>
                </a:solidFill>
                <a:latin typeface="Montserrat"/>
                <a:ea typeface="Montserrat"/>
                <a:cs typeface="Montserrat"/>
                <a:sym typeface="Montserrat"/>
              </a:rPr>
              <a:t>Terminology varies: “informal caregivers”, “Family caregivers”, “Carers”, ”CarePartners”, or “Care Partners” </a:t>
            </a:r>
          </a:p>
          <a:p>
            <a:pPr algn="l">
              <a:lnSpc>
                <a:spcPts val="1399"/>
              </a:lnSpc>
            </a:pPr>
            <a:endParaRPr lang="en-US" sz="4000" dirty="0">
              <a:solidFill>
                <a:srgbClr val="000000"/>
              </a:solidFill>
              <a:latin typeface="Montserrat"/>
              <a:ea typeface="Montserrat"/>
              <a:cs typeface="Montserrat"/>
              <a:sym typeface="Montserrat"/>
            </a:endParaRPr>
          </a:p>
          <a:p>
            <a:pPr algn="l">
              <a:lnSpc>
                <a:spcPts val="1399"/>
              </a:lnSpc>
            </a:pPr>
            <a:endParaRPr lang="en-US" sz="4000" dirty="0">
              <a:solidFill>
                <a:srgbClr val="000000"/>
              </a:solidFill>
              <a:latin typeface="Montserrat"/>
              <a:ea typeface="Montserrat"/>
              <a:cs typeface="Montserrat"/>
              <a:sym typeface="Montserrat"/>
            </a:endParaRPr>
          </a:p>
          <a:p>
            <a:pPr algn="l">
              <a:lnSpc>
                <a:spcPts val="1399"/>
              </a:lnSpc>
            </a:pPr>
            <a:endParaRPr lang="en-US" sz="4000" dirty="0">
              <a:solidFill>
                <a:srgbClr val="000000"/>
              </a:solidFill>
              <a:latin typeface="Montserrat"/>
              <a:ea typeface="Montserrat"/>
              <a:cs typeface="Montserrat"/>
              <a:sym typeface="Montserrat"/>
            </a:endParaRPr>
          </a:p>
          <a:p>
            <a:pPr algn="l">
              <a:lnSpc>
                <a:spcPts val="1399"/>
              </a:lnSpc>
            </a:pPr>
            <a:endParaRPr lang="en-US" sz="4000" dirty="0">
              <a:solidFill>
                <a:srgbClr val="000000"/>
              </a:solidFill>
              <a:latin typeface="Montserrat"/>
              <a:ea typeface="Montserrat"/>
              <a:cs typeface="Montserrat"/>
              <a:sym typeface="Montserrat"/>
            </a:endParaRPr>
          </a:p>
          <a:p>
            <a:pPr algn="l">
              <a:lnSpc>
                <a:spcPts val="1399"/>
              </a:lnSpc>
            </a:pPr>
            <a:endParaRPr lang="en-US" sz="4000" dirty="0">
              <a:solidFill>
                <a:srgbClr val="000000"/>
              </a:solidFill>
              <a:latin typeface="Montserrat"/>
              <a:ea typeface="Montserrat"/>
              <a:cs typeface="Montserrat"/>
              <a:sym typeface="Montserrat"/>
            </a:endParaRPr>
          </a:p>
          <a:p>
            <a:pPr marL="1380479" lvl="2" indent="-460160" algn="l">
              <a:lnSpc>
                <a:spcPts val="4475"/>
              </a:lnSpc>
              <a:buFont typeface="Arial"/>
              <a:buChar char="⚬"/>
            </a:pPr>
            <a:r>
              <a:rPr lang="en-US" sz="4000" dirty="0">
                <a:latin typeface="Montserrat"/>
                <a:ea typeface="Montserrat"/>
                <a:cs typeface="Montserrat"/>
                <a:sym typeface="Montserrat"/>
              </a:rPr>
              <a:t>In USA, </a:t>
            </a:r>
            <a:r>
              <a:rPr lang="en-US" sz="4000" b="1" dirty="0">
                <a:latin typeface="Montserrat"/>
                <a:ea typeface="Montserrat"/>
                <a:cs typeface="Montserrat"/>
                <a:sym typeface="Montserrat"/>
              </a:rPr>
              <a:t>1 in 5 people </a:t>
            </a:r>
            <a:r>
              <a:rPr lang="en-US" sz="4000" dirty="0">
                <a:latin typeface="Montserrat"/>
                <a:ea typeface="Montserrat"/>
                <a:cs typeface="Montserrat"/>
                <a:sym typeface="Montserrat"/>
              </a:rPr>
              <a:t>are caregivers</a:t>
            </a:r>
          </a:p>
          <a:p>
            <a:pPr marL="1380479" lvl="2" indent="-460160" algn="l">
              <a:lnSpc>
                <a:spcPts val="4475"/>
              </a:lnSpc>
              <a:buFont typeface="Arial"/>
              <a:buChar char="⚬"/>
            </a:pPr>
            <a:r>
              <a:rPr lang="en-US" sz="4000" dirty="0">
                <a:latin typeface="Montserrat"/>
                <a:ea typeface="Montserrat"/>
                <a:cs typeface="Montserrat"/>
                <a:sym typeface="Montserrat"/>
              </a:rPr>
              <a:t>2/3 of all caregivers are women</a:t>
            </a:r>
          </a:p>
          <a:p>
            <a:pPr marL="1380479" lvl="2" indent="-460160" algn="l">
              <a:lnSpc>
                <a:spcPts val="4475"/>
              </a:lnSpc>
              <a:buFont typeface="Arial"/>
              <a:buChar char="⚬"/>
            </a:pPr>
            <a:r>
              <a:rPr lang="en-US" sz="4000" dirty="0">
                <a:latin typeface="Montserrat"/>
                <a:ea typeface="Montserrat"/>
                <a:cs typeface="Montserrat"/>
                <a:sym typeface="Montserrat"/>
              </a:rPr>
              <a:t>96% care for a family member</a:t>
            </a:r>
          </a:p>
          <a:p>
            <a:pPr marL="1380479" lvl="2" indent="-460160" algn="l">
              <a:lnSpc>
                <a:spcPts val="4475"/>
              </a:lnSpc>
              <a:buFont typeface="Arial"/>
              <a:buChar char="⚬"/>
            </a:pPr>
            <a:r>
              <a:rPr lang="en-US" sz="4000" dirty="0">
                <a:latin typeface="Montserrat"/>
                <a:ea typeface="Montserrat"/>
                <a:cs typeface="Montserrat"/>
                <a:sym typeface="Montserrat"/>
              </a:rPr>
              <a:t>Caregiving practices are embedded in culture</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04119" y="551460"/>
            <a:ext cx="17679761" cy="9678761"/>
            <a:chOff x="0" y="0"/>
            <a:chExt cx="4656398" cy="2549139"/>
          </a:xfrm>
        </p:grpSpPr>
        <p:sp>
          <p:nvSpPr>
            <p:cNvPr id="3" name="Freeform 3"/>
            <p:cNvSpPr/>
            <p:nvPr/>
          </p:nvSpPr>
          <p:spPr>
            <a:xfrm>
              <a:off x="0" y="0"/>
              <a:ext cx="4656398" cy="2549139"/>
            </a:xfrm>
            <a:custGeom>
              <a:avLst/>
              <a:gdLst/>
              <a:ahLst/>
              <a:cxnLst/>
              <a:rect l="l" t="t" r="r" b="b"/>
              <a:pathLst>
                <a:path w="4656398" h="2549139">
                  <a:moveTo>
                    <a:pt x="0" y="0"/>
                  </a:moveTo>
                  <a:lnTo>
                    <a:pt x="4656398" y="0"/>
                  </a:lnTo>
                  <a:lnTo>
                    <a:pt x="4656398" y="2549139"/>
                  </a:lnTo>
                  <a:lnTo>
                    <a:pt x="0" y="2549139"/>
                  </a:lnTo>
                  <a:close/>
                </a:path>
              </a:pathLst>
            </a:custGeom>
            <a:solidFill>
              <a:srgbClr val="FFFFFF"/>
            </a:solidFill>
          </p:spPr>
          <p:txBody>
            <a:bodyPr/>
            <a:lstStyle/>
            <a:p>
              <a:endParaRPr lang="en-US"/>
            </a:p>
          </p:txBody>
        </p:sp>
        <p:sp>
          <p:nvSpPr>
            <p:cNvPr id="4" name="TextBox 4"/>
            <p:cNvSpPr txBox="1"/>
            <p:nvPr/>
          </p:nvSpPr>
          <p:spPr>
            <a:xfrm>
              <a:off x="0" y="-47625"/>
              <a:ext cx="812800" cy="860425"/>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0" y="0"/>
            <a:ext cx="18288000" cy="1520295"/>
            <a:chOff x="0" y="0"/>
            <a:chExt cx="6186311" cy="514272"/>
          </a:xfrm>
          <a:solidFill>
            <a:srgbClr val="C00000"/>
          </a:solidFill>
        </p:grpSpPr>
        <p:sp>
          <p:nvSpPr>
            <p:cNvPr id="6" name="Freeform 6"/>
            <p:cNvSpPr/>
            <p:nvPr/>
          </p:nvSpPr>
          <p:spPr>
            <a:xfrm>
              <a:off x="0" y="0"/>
              <a:ext cx="6186311" cy="514272"/>
            </a:xfrm>
            <a:custGeom>
              <a:avLst/>
              <a:gdLst/>
              <a:ahLst/>
              <a:cxnLst/>
              <a:rect l="l" t="t" r="r" b="b"/>
              <a:pathLst>
                <a:path w="6186311" h="514272">
                  <a:moveTo>
                    <a:pt x="0" y="0"/>
                  </a:moveTo>
                  <a:lnTo>
                    <a:pt x="6186311" y="0"/>
                  </a:lnTo>
                  <a:lnTo>
                    <a:pt x="6186311" y="514272"/>
                  </a:lnTo>
                  <a:lnTo>
                    <a:pt x="0" y="514272"/>
                  </a:lnTo>
                  <a:close/>
                </a:path>
              </a:pathLst>
            </a:custGeom>
            <a:grpFill/>
          </p:spPr>
          <p:txBody>
            <a:bodyPr/>
            <a:lstStyle/>
            <a:p>
              <a:endParaRPr lang="en-US"/>
            </a:p>
          </p:txBody>
        </p:sp>
      </p:grpSp>
      <p:sp>
        <p:nvSpPr>
          <p:cNvPr id="7" name="TextBox 7"/>
          <p:cNvSpPr txBox="1"/>
          <p:nvPr/>
        </p:nvSpPr>
        <p:spPr>
          <a:xfrm>
            <a:off x="675597" y="189820"/>
            <a:ext cx="13165116" cy="1028700"/>
          </a:xfrm>
          <a:prstGeom prst="rect">
            <a:avLst/>
          </a:prstGeom>
        </p:spPr>
        <p:txBody>
          <a:bodyPr lIns="0" tIns="0" rIns="0" bIns="0" rtlCol="0" anchor="t">
            <a:spAutoFit/>
          </a:bodyPr>
          <a:lstStyle/>
          <a:p>
            <a:pPr>
              <a:lnSpc>
                <a:spcPts val="8400"/>
              </a:lnSpc>
            </a:pPr>
            <a:r>
              <a:rPr lang="en-US" sz="6000" dirty="0">
                <a:solidFill>
                  <a:schemeClr val="bg1"/>
                </a:solidFill>
                <a:latin typeface="Montserrat"/>
              </a:rPr>
              <a:t>Caregiving Brings Joy...</a:t>
            </a:r>
          </a:p>
        </p:txBody>
      </p:sp>
      <p:grpSp>
        <p:nvGrpSpPr>
          <p:cNvPr id="10" name="Group 10"/>
          <p:cNvGrpSpPr/>
          <p:nvPr/>
        </p:nvGrpSpPr>
        <p:grpSpPr>
          <a:xfrm>
            <a:off x="12024040" y="3339286"/>
            <a:ext cx="1108956" cy="2484630"/>
            <a:chOff x="0" y="0"/>
            <a:chExt cx="375128" cy="840480"/>
          </a:xfrm>
        </p:grpSpPr>
        <p:sp>
          <p:nvSpPr>
            <p:cNvPr id="11" name="Freeform 11"/>
            <p:cNvSpPr/>
            <p:nvPr/>
          </p:nvSpPr>
          <p:spPr>
            <a:xfrm>
              <a:off x="0" y="0"/>
              <a:ext cx="375128" cy="840480"/>
            </a:xfrm>
            <a:custGeom>
              <a:avLst/>
              <a:gdLst/>
              <a:ahLst/>
              <a:cxnLst/>
              <a:rect l="l" t="t" r="r" b="b"/>
              <a:pathLst>
                <a:path w="375128" h="840480">
                  <a:moveTo>
                    <a:pt x="0" y="0"/>
                  </a:moveTo>
                  <a:lnTo>
                    <a:pt x="375128" y="0"/>
                  </a:lnTo>
                  <a:lnTo>
                    <a:pt x="375128" y="840480"/>
                  </a:lnTo>
                  <a:lnTo>
                    <a:pt x="0" y="840480"/>
                  </a:lnTo>
                  <a:close/>
                </a:path>
              </a:pathLst>
            </a:custGeom>
            <a:solidFill>
              <a:srgbClr val="FFFFFF"/>
            </a:solidFill>
          </p:spPr>
          <p:txBody>
            <a:bodyPr/>
            <a:lstStyle/>
            <a:p>
              <a:endParaRPr lang="en-US"/>
            </a:p>
          </p:txBody>
        </p:sp>
      </p:grpSp>
      <p:sp>
        <p:nvSpPr>
          <p:cNvPr id="12" name="TextBox 12"/>
          <p:cNvSpPr txBox="1"/>
          <p:nvPr/>
        </p:nvSpPr>
        <p:spPr>
          <a:xfrm>
            <a:off x="1783100" y="2669189"/>
            <a:ext cx="9123794" cy="2571750"/>
          </a:xfrm>
          <a:prstGeom prst="rect">
            <a:avLst/>
          </a:prstGeom>
        </p:spPr>
        <p:txBody>
          <a:bodyPr lIns="0" tIns="0" rIns="0" bIns="0" rtlCol="0" anchor="t">
            <a:spAutoFit/>
          </a:bodyPr>
          <a:lstStyle/>
          <a:p>
            <a:pPr algn="ctr">
              <a:lnSpc>
                <a:spcPts val="21000"/>
              </a:lnSpc>
            </a:pPr>
            <a:r>
              <a:rPr lang="en-US" sz="15000" dirty="0">
                <a:solidFill>
                  <a:srgbClr val="C00000"/>
                </a:solidFill>
                <a:latin typeface="Montserrat"/>
              </a:rPr>
              <a:t>83%</a:t>
            </a:r>
          </a:p>
        </p:txBody>
      </p:sp>
      <p:grpSp>
        <p:nvGrpSpPr>
          <p:cNvPr id="13" name="Group 13"/>
          <p:cNvGrpSpPr/>
          <p:nvPr/>
        </p:nvGrpSpPr>
        <p:grpSpPr>
          <a:xfrm>
            <a:off x="12498323" y="2610928"/>
            <a:ext cx="1108956" cy="3490609"/>
            <a:chOff x="0" y="0"/>
            <a:chExt cx="375128" cy="1180774"/>
          </a:xfrm>
        </p:grpSpPr>
        <p:sp>
          <p:nvSpPr>
            <p:cNvPr id="14" name="Freeform 14"/>
            <p:cNvSpPr/>
            <p:nvPr/>
          </p:nvSpPr>
          <p:spPr>
            <a:xfrm>
              <a:off x="0" y="0"/>
              <a:ext cx="375128" cy="1180774"/>
            </a:xfrm>
            <a:custGeom>
              <a:avLst/>
              <a:gdLst/>
              <a:ahLst/>
              <a:cxnLst/>
              <a:rect l="l" t="t" r="r" b="b"/>
              <a:pathLst>
                <a:path w="375128" h="1180774">
                  <a:moveTo>
                    <a:pt x="0" y="0"/>
                  </a:moveTo>
                  <a:lnTo>
                    <a:pt x="375128" y="0"/>
                  </a:lnTo>
                  <a:lnTo>
                    <a:pt x="375128" y="1180774"/>
                  </a:lnTo>
                  <a:lnTo>
                    <a:pt x="0" y="1180774"/>
                  </a:lnTo>
                  <a:close/>
                </a:path>
              </a:pathLst>
            </a:custGeom>
            <a:solidFill>
              <a:srgbClr val="FFFFFF"/>
            </a:solidFill>
          </p:spPr>
          <p:txBody>
            <a:bodyPr/>
            <a:lstStyle/>
            <a:p>
              <a:endParaRPr lang="en-US"/>
            </a:p>
          </p:txBody>
        </p:sp>
      </p:grpSp>
      <p:pic>
        <p:nvPicPr>
          <p:cNvPr id="15" name="Picture 15"/>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4005012">
            <a:off x="10095966" y="1018968"/>
            <a:ext cx="7043317" cy="8495229"/>
          </a:xfrm>
          <a:prstGeom prst="rect">
            <a:avLst/>
          </a:prstGeom>
        </p:spPr>
      </p:pic>
      <p:pic>
        <p:nvPicPr>
          <p:cNvPr id="16" name="Picture 16"/>
          <p:cNvPicPr>
            <a:picLocks noChangeAspect="1"/>
          </p:cNvPicPr>
          <p:nvPr/>
        </p:nvPicPr>
        <p:blipFill>
          <a:blip r:embed="rId5"/>
          <a:srcRect/>
          <a:stretch>
            <a:fillRect/>
          </a:stretch>
        </p:blipFill>
        <p:spPr>
          <a:xfrm>
            <a:off x="15076242" y="3769307"/>
            <a:ext cx="1105699" cy="1737837"/>
          </a:xfrm>
          <a:prstGeom prst="rect">
            <a:avLst/>
          </a:prstGeom>
        </p:spPr>
      </p:pic>
      <p:pic>
        <p:nvPicPr>
          <p:cNvPr id="17" name="Picture 17"/>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3128825" y="3008869"/>
            <a:ext cx="1200995" cy="1572732"/>
          </a:xfrm>
          <a:prstGeom prst="rect">
            <a:avLst/>
          </a:prstGeom>
        </p:spPr>
      </p:pic>
      <p:pic>
        <p:nvPicPr>
          <p:cNvPr id="18" name="Picture 18"/>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6705600" y="6240218"/>
            <a:ext cx="2938810" cy="3305411"/>
          </a:xfrm>
          <a:prstGeom prst="rect">
            <a:avLst/>
          </a:prstGeom>
        </p:spPr>
      </p:pic>
      <p:pic>
        <p:nvPicPr>
          <p:cNvPr id="19" name="Picture 19"/>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2361520" y="7161535"/>
            <a:ext cx="3012073" cy="2617765"/>
          </a:xfrm>
          <a:prstGeom prst="rect">
            <a:avLst/>
          </a:prstGeom>
        </p:spPr>
      </p:pic>
      <p:grpSp>
        <p:nvGrpSpPr>
          <p:cNvPr id="21" name="Group 21"/>
          <p:cNvGrpSpPr/>
          <p:nvPr/>
        </p:nvGrpSpPr>
        <p:grpSpPr>
          <a:xfrm>
            <a:off x="13132995" y="4774070"/>
            <a:ext cx="1616955" cy="1466148"/>
            <a:chOff x="0" y="0"/>
            <a:chExt cx="2155939" cy="1954864"/>
          </a:xfrm>
        </p:grpSpPr>
        <p:pic>
          <p:nvPicPr>
            <p:cNvPr id="22" name="Picture 22"/>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511216" y="0"/>
              <a:ext cx="1644723" cy="1644723"/>
            </a:xfrm>
            <a:prstGeom prst="rect">
              <a:avLst/>
            </a:prstGeom>
          </p:spPr>
        </p:pic>
        <p:pic>
          <p:nvPicPr>
            <p:cNvPr id="23" name="Picture 23"/>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a:fillRect/>
            </a:stretch>
          </p:blipFill>
          <p:spPr>
            <a:xfrm>
              <a:off x="0" y="111980"/>
              <a:ext cx="1333578" cy="1842884"/>
            </a:xfrm>
            <a:prstGeom prst="rect">
              <a:avLst/>
            </a:prstGeom>
          </p:spPr>
        </p:pic>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04120" y="304120"/>
            <a:ext cx="17679761" cy="9678761"/>
            <a:chOff x="0" y="0"/>
            <a:chExt cx="4656398" cy="2549139"/>
          </a:xfrm>
        </p:grpSpPr>
        <p:sp>
          <p:nvSpPr>
            <p:cNvPr id="3" name="Freeform 3"/>
            <p:cNvSpPr/>
            <p:nvPr/>
          </p:nvSpPr>
          <p:spPr>
            <a:xfrm>
              <a:off x="0" y="0"/>
              <a:ext cx="4656398" cy="2549139"/>
            </a:xfrm>
            <a:custGeom>
              <a:avLst/>
              <a:gdLst/>
              <a:ahLst/>
              <a:cxnLst/>
              <a:rect l="l" t="t" r="r" b="b"/>
              <a:pathLst>
                <a:path w="4656398" h="2549139">
                  <a:moveTo>
                    <a:pt x="0" y="0"/>
                  </a:moveTo>
                  <a:lnTo>
                    <a:pt x="4656398" y="0"/>
                  </a:lnTo>
                  <a:lnTo>
                    <a:pt x="4656398" y="2549139"/>
                  </a:lnTo>
                  <a:lnTo>
                    <a:pt x="0" y="2549139"/>
                  </a:lnTo>
                  <a:close/>
                </a:path>
              </a:pathLst>
            </a:custGeom>
            <a:solidFill>
              <a:srgbClr val="FFFFFF"/>
            </a:solidFill>
          </p:spPr>
          <p:txBody>
            <a:bodyPr/>
            <a:lstStyle/>
            <a:p>
              <a:endParaRPr lang="en-US"/>
            </a:p>
          </p:txBody>
        </p:sp>
        <p:sp>
          <p:nvSpPr>
            <p:cNvPr id="4" name="TextBox 4"/>
            <p:cNvSpPr txBox="1"/>
            <p:nvPr/>
          </p:nvSpPr>
          <p:spPr>
            <a:xfrm>
              <a:off x="0" y="-47625"/>
              <a:ext cx="812800" cy="860425"/>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0" y="0"/>
            <a:ext cx="18288000" cy="1520295"/>
            <a:chOff x="0" y="0"/>
            <a:chExt cx="6186311" cy="514272"/>
          </a:xfrm>
        </p:grpSpPr>
        <p:sp>
          <p:nvSpPr>
            <p:cNvPr id="6" name="Freeform 6"/>
            <p:cNvSpPr/>
            <p:nvPr/>
          </p:nvSpPr>
          <p:spPr>
            <a:xfrm>
              <a:off x="0" y="0"/>
              <a:ext cx="6186311" cy="514272"/>
            </a:xfrm>
            <a:custGeom>
              <a:avLst/>
              <a:gdLst/>
              <a:ahLst/>
              <a:cxnLst/>
              <a:rect l="l" t="t" r="r" b="b"/>
              <a:pathLst>
                <a:path w="6186311" h="514272">
                  <a:moveTo>
                    <a:pt x="0" y="0"/>
                  </a:moveTo>
                  <a:lnTo>
                    <a:pt x="6186311" y="0"/>
                  </a:lnTo>
                  <a:lnTo>
                    <a:pt x="6186311" y="514272"/>
                  </a:lnTo>
                  <a:lnTo>
                    <a:pt x="0" y="514272"/>
                  </a:lnTo>
                  <a:close/>
                </a:path>
              </a:pathLst>
            </a:custGeom>
            <a:solidFill>
              <a:srgbClr val="C00000"/>
            </a:solidFill>
          </p:spPr>
          <p:txBody>
            <a:bodyPr/>
            <a:lstStyle/>
            <a:p>
              <a:endParaRPr lang="en-US"/>
            </a:p>
          </p:txBody>
        </p:sp>
      </p:grpSp>
      <p:sp>
        <p:nvSpPr>
          <p:cNvPr id="7" name="TextBox 7"/>
          <p:cNvSpPr txBox="1"/>
          <p:nvPr/>
        </p:nvSpPr>
        <p:spPr>
          <a:xfrm>
            <a:off x="675597" y="189820"/>
            <a:ext cx="13165116" cy="1028700"/>
          </a:xfrm>
          <a:prstGeom prst="rect">
            <a:avLst/>
          </a:prstGeom>
        </p:spPr>
        <p:txBody>
          <a:bodyPr lIns="0" tIns="0" rIns="0" bIns="0" rtlCol="0" anchor="t">
            <a:spAutoFit/>
          </a:bodyPr>
          <a:lstStyle/>
          <a:p>
            <a:pPr>
              <a:lnSpc>
                <a:spcPts val="8400"/>
              </a:lnSpc>
            </a:pPr>
            <a:r>
              <a:rPr lang="en-US" sz="6000" dirty="0">
                <a:solidFill>
                  <a:schemeClr val="bg1"/>
                </a:solidFill>
                <a:latin typeface="Montserrat"/>
              </a:rPr>
              <a:t>...But Has Negative Effects</a:t>
            </a:r>
          </a:p>
        </p:txBody>
      </p:sp>
      <p:pic>
        <p:nvPicPr>
          <p:cNvPr id="8" name="Picture 8"/>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135487" y="1507595"/>
            <a:ext cx="4073569" cy="5126917"/>
          </a:xfrm>
          <a:prstGeom prst="rect">
            <a:avLst/>
          </a:prstGeom>
        </p:spPr>
      </p:pic>
      <p:pic>
        <p:nvPicPr>
          <p:cNvPr id="10" name="Picture 10"/>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700997" y="1824415"/>
            <a:ext cx="4604904" cy="5126917"/>
          </a:xfrm>
          <a:prstGeom prst="rect">
            <a:avLst/>
          </a:prstGeom>
        </p:spPr>
      </p:pic>
      <p:pic>
        <p:nvPicPr>
          <p:cNvPr id="12" name="Graphic 11" descr="Dollar with solid fill">
            <a:extLst>
              <a:ext uri="{FF2B5EF4-FFF2-40B4-BE49-F238E27FC236}">
                <a16:creationId xmlns:a16="http://schemas.microsoft.com/office/drawing/2014/main" id="{0FC08773-637A-7FDD-AC70-40F7DCE84A4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532607" y="5236832"/>
            <a:ext cx="3668817" cy="3668817"/>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1541</TotalTime>
  <Words>1368</Words>
  <Application>Microsoft Macintosh PowerPoint</Application>
  <PresentationFormat>Custom</PresentationFormat>
  <Paragraphs>231</Paragraphs>
  <Slides>27</Slides>
  <Notes>2</Notes>
  <HiddenSlides>1</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27</vt:i4>
      </vt:variant>
    </vt:vector>
  </HeadingPairs>
  <TitlesOfParts>
    <vt:vector size="36" baseType="lpstr">
      <vt:lpstr>Arimo</vt:lpstr>
      <vt:lpstr>Calibri</vt:lpstr>
      <vt:lpstr>Segoe UI</vt:lpstr>
      <vt:lpstr>Segoe UI Symbol</vt:lpstr>
      <vt:lpstr>Montserrat</vt:lpstr>
      <vt:lpstr>Aptos</vt:lpstr>
      <vt:lpstr>Montserrat Bold</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Opportunities for Collaboration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PCNA_Keynote</dc:title>
  <cp:lastModifiedBy>Ranak B Trivedi</cp:lastModifiedBy>
  <cp:revision>25</cp:revision>
  <dcterms:created xsi:type="dcterms:W3CDTF">2006-08-16T00:00:00Z</dcterms:created>
  <dcterms:modified xsi:type="dcterms:W3CDTF">2024-10-16T19:16:09Z</dcterms:modified>
  <dc:identifier>DAGMGskvx80</dc:identifier>
</cp:coreProperties>
</file>